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</p:sldMasterIdLst>
  <p:sldIdLst>
    <p:sldId id="256" r:id="rId2"/>
    <p:sldId id="267" r:id="rId3"/>
    <p:sldId id="277" r:id="rId4"/>
    <p:sldId id="257" r:id="rId5"/>
    <p:sldId id="259" r:id="rId6"/>
    <p:sldId id="279" r:id="rId7"/>
    <p:sldId id="265" r:id="rId8"/>
    <p:sldId id="266" r:id="rId9"/>
    <p:sldId id="270" r:id="rId10"/>
    <p:sldId id="272" r:id="rId11"/>
    <p:sldId id="273" r:id="rId12"/>
    <p:sldId id="274" r:id="rId13"/>
    <p:sldId id="275" r:id="rId14"/>
    <p:sldId id="276" r:id="rId15"/>
    <p:sldId id="278" r:id="rId16"/>
    <p:sldId id="269" r:id="rId17"/>
    <p:sldId id="280" r:id="rId18"/>
    <p:sldId id="281" r:id="rId19"/>
    <p:sldId id="283" r:id="rId20"/>
    <p:sldId id="284" r:id="rId21"/>
    <p:sldId id="285" r:id="rId22"/>
    <p:sldId id="287" r:id="rId23"/>
    <p:sldId id="288" r:id="rId24"/>
    <p:sldId id="290" r:id="rId25"/>
    <p:sldId id="291" r:id="rId26"/>
    <p:sldId id="292" r:id="rId27"/>
    <p:sldId id="293" r:id="rId28"/>
    <p:sldId id="298" r:id="rId29"/>
    <p:sldId id="295" r:id="rId30"/>
    <p:sldId id="299" r:id="rId31"/>
    <p:sldId id="297" r:id="rId32"/>
    <p:sldId id="300" r:id="rId33"/>
    <p:sldId id="301" r:id="rId34"/>
    <p:sldId id="302" r:id="rId35"/>
    <p:sldId id="303" r:id="rId36"/>
    <p:sldId id="304" r:id="rId37"/>
    <p:sldId id="305" r:id="rId38"/>
    <p:sldId id="306" r:id="rId39"/>
    <p:sldId id="308" r:id="rId40"/>
    <p:sldId id="307" r:id="rId41"/>
    <p:sldId id="258" r:id="rId42"/>
    <p:sldId id="309" r:id="rId43"/>
    <p:sldId id="310" r:id="rId44"/>
    <p:sldId id="313" r:id="rId45"/>
    <p:sldId id="314" r:id="rId46"/>
    <p:sldId id="315" r:id="rId47"/>
  </p:sldIdLst>
  <p:sldSz cx="12192000" cy="6858000"/>
  <p:notesSz cx="6858000" cy="9144000"/>
  <p:defaultTextStyle>
    <a:defPPr>
      <a:defRPr lang="en-C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8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35799\Downloads\EPL401\best_features_frequenci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Best Features CIC-DDoS2019</a:t>
            </a:r>
          </a:p>
        </c:rich>
      </c:tx>
      <c:layout>
        <c:manualLayout>
          <c:xMode val="edge"/>
          <c:yMode val="edge"/>
          <c:x val="0.39864535746658958"/>
          <c:y val="2.014824028125039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Y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in!$B$27:$AI$27</c:f>
              <c:strCache>
                <c:ptCount val="34"/>
                <c:pt idx="0">
                  <c:v>Fwd Packet Length Max</c:v>
                </c:pt>
                <c:pt idx="1">
                  <c:v>Flow Bytes/s</c:v>
                </c:pt>
                <c:pt idx="2">
                  <c:v>act_data_pkt_fwd</c:v>
                </c:pt>
                <c:pt idx="3">
                  <c:v>Protocol</c:v>
                </c:pt>
                <c:pt idx="4">
                  <c:v>Total Length of Fwd Packets</c:v>
                </c:pt>
                <c:pt idx="5">
                  <c:v>Inbound</c:v>
                </c:pt>
                <c:pt idx="6">
                  <c:v>Flow Duration</c:v>
                </c:pt>
                <c:pt idx="7">
                  <c:v>Fwd Packet Length Std</c:v>
                </c:pt>
                <c:pt idx="8">
                  <c:v>Fwd Header Length</c:v>
                </c:pt>
                <c:pt idx="9">
                  <c:v>Down/Up Ratio</c:v>
                </c:pt>
                <c:pt idx="10">
                  <c:v>min_seg_size_forward</c:v>
                </c:pt>
                <c:pt idx="11">
                  <c:v>URG Flag Count</c:v>
                </c:pt>
                <c:pt idx="12">
                  <c:v>Bwd Packet Length Min</c:v>
                </c:pt>
                <c:pt idx="13">
                  <c:v>CWE Flag Count</c:v>
                </c:pt>
                <c:pt idx="14">
                  <c:v>Max Packet Length</c:v>
                </c:pt>
                <c:pt idx="15">
                  <c:v>Total Fwd Packets</c:v>
                </c:pt>
                <c:pt idx="16">
                  <c:v>Init_Win_bytes_backward</c:v>
                </c:pt>
                <c:pt idx="17">
                  <c:v>Idle Std</c:v>
                </c:pt>
                <c:pt idx="18">
                  <c:v>Flow Packets/s</c:v>
                </c:pt>
                <c:pt idx="19">
                  <c:v>Fwd PSH Flags</c:v>
                </c:pt>
                <c:pt idx="20">
                  <c:v>Total Backward Packets</c:v>
                </c:pt>
                <c:pt idx="21">
                  <c:v>Init_Win_bytes_forward</c:v>
                </c:pt>
                <c:pt idx="22">
                  <c:v>Flow IAT Min</c:v>
                </c:pt>
                <c:pt idx="23">
                  <c:v>Bwd Packet Length Std</c:v>
                </c:pt>
                <c:pt idx="24">
                  <c:v>Flow IAT Mean</c:v>
                </c:pt>
                <c:pt idx="25">
                  <c:v>Flow IAT Max</c:v>
                </c:pt>
                <c:pt idx="26">
                  <c:v>Active Std</c:v>
                </c:pt>
                <c:pt idx="27">
                  <c:v>Bwd Packet Length Mean</c:v>
                </c:pt>
                <c:pt idx="28">
                  <c:v>Flow IAT Std</c:v>
                </c:pt>
                <c:pt idx="29">
                  <c:v>Fwd IAT Total</c:v>
                </c:pt>
                <c:pt idx="30">
                  <c:v>Bwd IAT Min</c:v>
                </c:pt>
                <c:pt idx="31">
                  <c:v>Bwd Packet Length Max</c:v>
                </c:pt>
                <c:pt idx="32">
                  <c:v>Bwd Packets/s</c:v>
                </c:pt>
                <c:pt idx="33">
                  <c:v>Packet Length Variance</c:v>
                </c:pt>
              </c:strCache>
            </c:strRef>
          </c:cat>
          <c:val>
            <c:numRef>
              <c:f>in!$B$28:$AI$28</c:f>
              <c:numCache>
                <c:formatCode>General</c:formatCode>
                <c:ptCount val="34"/>
                <c:pt idx="0">
                  <c:v>36</c:v>
                </c:pt>
                <c:pt idx="1">
                  <c:v>36</c:v>
                </c:pt>
                <c:pt idx="2">
                  <c:v>35</c:v>
                </c:pt>
                <c:pt idx="3">
                  <c:v>33</c:v>
                </c:pt>
                <c:pt idx="4">
                  <c:v>32</c:v>
                </c:pt>
                <c:pt idx="5">
                  <c:v>31</c:v>
                </c:pt>
                <c:pt idx="6">
                  <c:v>30</c:v>
                </c:pt>
                <c:pt idx="7">
                  <c:v>28</c:v>
                </c:pt>
                <c:pt idx="8">
                  <c:v>26</c:v>
                </c:pt>
                <c:pt idx="9">
                  <c:v>26</c:v>
                </c:pt>
                <c:pt idx="10">
                  <c:v>24</c:v>
                </c:pt>
                <c:pt idx="11">
                  <c:v>24</c:v>
                </c:pt>
                <c:pt idx="12">
                  <c:v>22</c:v>
                </c:pt>
                <c:pt idx="13">
                  <c:v>22</c:v>
                </c:pt>
                <c:pt idx="14">
                  <c:v>21</c:v>
                </c:pt>
                <c:pt idx="15">
                  <c:v>21</c:v>
                </c:pt>
                <c:pt idx="16">
                  <c:v>20</c:v>
                </c:pt>
                <c:pt idx="17">
                  <c:v>20</c:v>
                </c:pt>
                <c:pt idx="18">
                  <c:v>19</c:v>
                </c:pt>
                <c:pt idx="19">
                  <c:v>19</c:v>
                </c:pt>
                <c:pt idx="20">
                  <c:v>19</c:v>
                </c:pt>
                <c:pt idx="21">
                  <c:v>18</c:v>
                </c:pt>
                <c:pt idx="22">
                  <c:v>18</c:v>
                </c:pt>
                <c:pt idx="23">
                  <c:v>17</c:v>
                </c:pt>
                <c:pt idx="24">
                  <c:v>17</c:v>
                </c:pt>
                <c:pt idx="25">
                  <c:v>17</c:v>
                </c:pt>
                <c:pt idx="26">
                  <c:v>13</c:v>
                </c:pt>
                <c:pt idx="27">
                  <c:v>13</c:v>
                </c:pt>
                <c:pt idx="28">
                  <c:v>12</c:v>
                </c:pt>
                <c:pt idx="29">
                  <c:v>12</c:v>
                </c:pt>
                <c:pt idx="30">
                  <c:v>12</c:v>
                </c:pt>
                <c:pt idx="31">
                  <c:v>11</c:v>
                </c:pt>
                <c:pt idx="32">
                  <c:v>11</c:v>
                </c:pt>
                <c:pt idx="33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AA-44A7-891B-FC587664A0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2990207"/>
        <c:axId val="63002687"/>
      </c:barChart>
      <c:catAx>
        <c:axId val="629902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Y"/>
          </a:p>
        </c:txPr>
        <c:crossAx val="63002687"/>
        <c:crosses val="autoZero"/>
        <c:auto val="1"/>
        <c:lblAlgn val="ctr"/>
        <c:lblOffset val="100"/>
        <c:noMultiLvlLbl val="0"/>
      </c:catAx>
      <c:valAx>
        <c:axId val="630026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Y"/>
          </a:p>
        </c:txPr>
        <c:crossAx val="629902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n-CY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Best features CIC-IDS2017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Y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Sheet1!$B$2:$AK$2</c:f>
              <c:strCache>
                <c:ptCount val="36"/>
                <c:pt idx="0">
                  <c:v>Flow Duration</c:v>
                </c:pt>
                <c:pt idx="1">
                  <c:v>Max Packet Length</c:v>
                </c:pt>
                <c:pt idx="2">
                  <c:v>Flow IAT Std</c:v>
                </c:pt>
                <c:pt idx="3">
                  <c:v>Total Fwd Packets</c:v>
                </c:pt>
                <c:pt idx="4">
                  <c:v>min_seg_size_forward</c:v>
                </c:pt>
                <c:pt idx="5">
                  <c:v>Init_Win_bytes_forward</c:v>
                </c:pt>
                <c:pt idx="6">
                  <c:v>Total Length of Bwd Packets</c:v>
                </c:pt>
                <c:pt idx="7">
                  <c:v>Total Length of Fwd Packets</c:v>
                </c:pt>
                <c:pt idx="8">
                  <c:v>Flow Bytes/s</c:v>
                </c:pt>
                <c:pt idx="9">
                  <c:v>Total Backward Packets</c:v>
                </c:pt>
                <c:pt idx="10">
                  <c:v>Active Mean</c:v>
                </c:pt>
                <c:pt idx="11">
                  <c:v>Fwd IAT Std</c:v>
                </c:pt>
                <c:pt idx="12">
                  <c:v>Bwd Packet Length Std</c:v>
                </c:pt>
                <c:pt idx="13">
                  <c:v>Fwd IAT Total</c:v>
                </c:pt>
                <c:pt idx="14">
                  <c:v>Bwd Packets/s</c:v>
                </c:pt>
                <c:pt idx="15">
                  <c:v>Packet Length Variance</c:v>
                </c:pt>
                <c:pt idx="16">
                  <c:v>Protocol</c:v>
                </c:pt>
                <c:pt idx="17">
                  <c:v>Bwd Packet Length Max</c:v>
                </c:pt>
                <c:pt idx="18">
                  <c:v>URG Flag Count</c:v>
                </c:pt>
                <c:pt idx="19">
                  <c:v>Flow IAT Mean</c:v>
                </c:pt>
                <c:pt idx="20">
                  <c:v>Bwd IAT Min</c:v>
                </c:pt>
                <c:pt idx="21">
                  <c:v>Bwd IAT Total</c:v>
                </c:pt>
                <c:pt idx="22">
                  <c:v>Fwd IAT Min</c:v>
                </c:pt>
                <c:pt idx="23">
                  <c:v>Idle Mean</c:v>
                </c:pt>
                <c:pt idx="24">
                  <c:v>Init_Win_bytes_backward</c:v>
                </c:pt>
                <c:pt idx="25">
                  <c:v>Flow IAT Max</c:v>
                </c:pt>
                <c:pt idx="26">
                  <c:v>Fwd Packet Length Max</c:v>
                </c:pt>
                <c:pt idx="27">
                  <c:v>Fwd Packet Length Std</c:v>
                </c:pt>
                <c:pt idx="28">
                  <c:v>Bwd Packet Length Min</c:v>
                </c:pt>
                <c:pt idx="29">
                  <c:v>Flow Packets/s</c:v>
                </c:pt>
                <c:pt idx="30">
                  <c:v>Flow IAT Min</c:v>
                </c:pt>
                <c:pt idx="31">
                  <c:v>Active Std</c:v>
                </c:pt>
                <c:pt idx="32">
                  <c:v>act_data_pkt_fwd</c:v>
                </c:pt>
                <c:pt idx="33">
                  <c:v>Fwd PSH Flags</c:v>
                </c:pt>
                <c:pt idx="34">
                  <c:v>Down/Up Ratio</c:v>
                </c:pt>
                <c:pt idx="35">
                  <c:v>Idle Std</c:v>
                </c:pt>
              </c:strCache>
            </c:strRef>
          </c:cat>
          <c:val>
            <c:numRef>
              <c:f>Sheet1!$B$3:$AK$3</c:f>
              <c:numCache>
                <c:formatCode>General</c:formatCode>
                <c:ptCount val="36"/>
                <c:pt idx="0">
                  <c:v>21</c:v>
                </c:pt>
                <c:pt idx="1">
                  <c:v>21</c:v>
                </c:pt>
                <c:pt idx="2">
                  <c:v>19</c:v>
                </c:pt>
                <c:pt idx="3">
                  <c:v>18</c:v>
                </c:pt>
                <c:pt idx="4">
                  <c:v>16</c:v>
                </c:pt>
                <c:pt idx="5">
                  <c:v>15</c:v>
                </c:pt>
                <c:pt idx="6">
                  <c:v>15</c:v>
                </c:pt>
                <c:pt idx="7">
                  <c:v>12</c:v>
                </c:pt>
                <c:pt idx="8">
                  <c:v>11</c:v>
                </c:pt>
                <c:pt idx="9">
                  <c:v>11</c:v>
                </c:pt>
                <c:pt idx="10">
                  <c:v>11</c:v>
                </c:pt>
                <c:pt idx="11">
                  <c:v>11</c:v>
                </c:pt>
                <c:pt idx="12">
                  <c:v>10</c:v>
                </c:pt>
                <c:pt idx="13">
                  <c:v>10</c:v>
                </c:pt>
                <c:pt idx="14">
                  <c:v>10</c:v>
                </c:pt>
                <c:pt idx="15">
                  <c:v>10</c:v>
                </c:pt>
                <c:pt idx="16">
                  <c:v>9</c:v>
                </c:pt>
                <c:pt idx="17">
                  <c:v>9</c:v>
                </c:pt>
                <c:pt idx="18">
                  <c:v>8</c:v>
                </c:pt>
                <c:pt idx="19">
                  <c:v>8</c:v>
                </c:pt>
                <c:pt idx="20">
                  <c:v>8</c:v>
                </c:pt>
                <c:pt idx="21">
                  <c:v>7</c:v>
                </c:pt>
                <c:pt idx="22">
                  <c:v>7</c:v>
                </c:pt>
                <c:pt idx="23">
                  <c:v>6</c:v>
                </c:pt>
                <c:pt idx="24">
                  <c:v>6</c:v>
                </c:pt>
                <c:pt idx="25">
                  <c:v>6</c:v>
                </c:pt>
                <c:pt idx="26">
                  <c:v>5</c:v>
                </c:pt>
                <c:pt idx="27">
                  <c:v>5</c:v>
                </c:pt>
                <c:pt idx="28">
                  <c:v>5</c:v>
                </c:pt>
                <c:pt idx="29">
                  <c:v>5</c:v>
                </c:pt>
                <c:pt idx="30">
                  <c:v>5</c:v>
                </c:pt>
                <c:pt idx="31">
                  <c:v>5</c:v>
                </c:pt>
                <c:pt idx="32">
                  <c:v>4</c:v>
                </c:pt>
                <c:pt idx="33">
                  <c:v>4</c:v>
                </c:pt>
                <c:pt idx="34">
                  <c:v>3</c:v>
                </c:pt>
                <c:pt idx="3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A62-454E-87D4-AC32FD23062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383061728"/>
        <c:axId val="1383062208"/>
      </c:barChart>
      <c:catAx>
        <c:axId val="13830617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Y"/>
          </a:p>
        </c:txPr>
        <c:crossAx val="1383062208"/>
        <c:crosses val="autoZero"/>
        <c:auto val="1"/>
        <c:lblAlgn val="ctr"/>
        <c:lblOffset val="100"/>
        <c:noMultiLvlLbl val="0"/>
      </c:catAx>
      <c:valAx>
        <c:axId val="1383062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Y"/>
          </a:p>
        </c:txPr>
        <c:crossAx val="1383061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n-CY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1380D13-66E4-4A52-996B-7A4B2E79A8D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BFAD049-53E2-42FB-8404-418F1663BE54}">
      <dgm:prSet/>
      <dgm:spPr/>
      <dgm:t>
        <a:bodyPr/>
        <a:lstStyle/>
        <a:p>
          <a:r>
            <a:rPr lang="en-US" dirty="0"/>
            <a:t>Canadian Institute of Technology</a:t>
          </a:r>
        </a:p>
      </dgm:t>
    </dgm:pt>
    <dgm:pt modelId="{DDBE2E45-BF32-4687-A445-00FFCB8F9C5F}" type="parTrans" cxnId="{AB9CA6A4-574B-47B5-AAA7-8672E27726C8}">
      <dgm:prSet/>
      <dgm:spPr/>
      <dgm:t>
        <a:bodyPr/>
        <a:lstStyle/>
        <a:p>
          <a:endParaRPr lang="en-US"/>
        </a:p>
      </dgm:t>
    </dgm:pt>
    <dgm:pt modelId="{79A2F0C1-23FE-4C07-8FDC-47B1F0889F5D}" type="sibTrans" cxnId="{AB9CA6A4-574B-47B5-AAA7-8672E27726C8}">
      <dgm:prSet/>
      <dgm:spPr/>
      <dgm:t>
        <a:bodyPr/>
        <a:lstStyle/>
        <a:p>
          <a:endParaRPr lang="en-US"/>
        </a:p>
      </dgm:t>
    </dgm:pt>
    <dgm:pt modelId="{40569598-054B-4C26-BA85-F09E4D62F037}">
      <dgm:prSet/>
      <dgm:spPr/>
      <dgm:t>
        <a:bodyPr/>
        <a:lstStyle/>
        <a:p>
          <a:r>
            <a:rPr lang="en-US" dirty="0"/>
            <a:t>Cyber attacks simulation in a controlled environment</a:t>
          </a:r>
        </a:p>
      </dgm:t>
    </dgm:pt>
    <dgm:pt modelId="{E6E795CD-4758-48C1-A676-5E6F4A31F10B}" type="parTrans" cxnId="{6CF99F00-92AA-4845-8404-7CE68EDD045A}">
      <dgm:prSet/>
      <dgm:spPr/>
      <dgm:t>
        <a:bodyPr/>
        <a:lstStyle/>
        <a:p>
          <a:endParaRPr lang="en-US"/>
        </a:p>
      </dgm:t>
    </dgm:pt>
    <dgm:pt modelId="{09F8223E-E68F-4517-9BB4-1826755394EE}" type="sibTrans" cxnId="{6CF99F00-92AA-4845-8404-7CE68EDD045A}">
      <dgm:prSet/>
      <dgm:spPr/>
      <dgm:t>
        <a:bodyPr/>
        <a:lstStyle/>
        <a:p>
          <a:endParaRPr lang="en-US"/>
        </a:p>
      </dgm:t>
    </dgm:pt>
    <dgm:pt modelId="{ACB4D2F8-6A45-444D-A391-BBDE4CD8B498}">
      <dgm:prSet/>
      <dgm:spPr/>
      <dgm:t>
        <a:bodyPr/>
        <a:lstStyle/>
        <a:p>
          <a:r>
            <a:rPr lang="en-US" dirty="0"/>
            <a:t>Dataset extraction with CIC-</a:t>
          </a:r>
          <a:r>
            <a:rPr lang="en-US" dirty="0" err="1"/>
            <a:t>FlowMeter</a:t>
          </a:r>
          <a:r>
            <a:rPr lang="en-US" dirty="0"/>
            <a:t> tool ( 87 features )</a:t>
          </a:r>
        </a:p>
      </dgm:t>
    </dgm:pt>
    <dgm:pt modelId="{6CD99BC8-53D0-408F-9EB0-8EA84A0213D9}" type="parTrans" cxnId="{ABE61571-104D-4636-BE38-AC7BEF1F1EDE}">
      <dgm:prSet/>
      <dgm:spPr/>
      <dgm:t>
        <a:bodyPr/>
        <a:lstStyle/>
        <a:p>
          <a:endParaRPr lang="en-US"/>
        </a:p>
      </dgm:t>
    </dgm:pt>
    <dgm:pt modelId="{9509E1B8-C5EC-471E-B32A-EF57D4080708}" type="sibTrans" cxnId="{ABE61571-104D-4636-BE38-AC7BEF1F1EDE}">
      <dgm:prSet/>
      <dgm:spPr/>
      <dgm:t>
        <a:bodyPr/>
        <a:lstStyle/>
        <a:p>
          <a:endParaRPr lang="en-US"/>
        </a:p>
      </dgm:t>
    </dgm:pt>
    <dgm:pt modelId="{9B5B3218-9678-43CC-8AB6-F6428C800123}" type="pres">
      <dgm:prSet presAssocID="{41380D13-66E4-4A52-996B-7A4B2E79A8DB}" presName="linear" presStyleCnt="0">
        <dgm:presLayoutVars>
          <dgm:animLvl val="lvl"/>
          <dgm:resizeHandles val="exact"/>
        </dgm:presLayoutVars>
      </dgm:prSet>
      <dgm:spPr/>
    </dgm:pt>
    <dgm:pt modelId="{826F0456-C9D5-4DE6-9C49-A6C9431DCBCE}" type="pres">
      <dgm:prSet presAssocID="{7BFAD049-53E2-42FB-8404-418F1663BE5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45010A2-0A4D-432F-8F30-A5DA286FA4B0}" type="pres">
      <dgm:prSet presAssocID="{79A2F0C1-23FE-4C07-8FDC-47B1F0889F5D}" presName="spacer" presStyleCnt="0"/>
      <dgm:spPr/>
    </dgm:pt>
    <dgm:pt modelId="{1D6A9C72-8AF8-4C96-8458-9E4AD59FCA56}" type="pres">
      <dgm:prSet presAssocID="{40569598-054B-4C26-BA85-F09E4D62F03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82463E9-F187-4B06-9DC1-BE71B73BD1F9}" type="pres">
      <dgm:prSet presAssocID="{09F8223E-E68F-4517-9BB4-1826755394EE}" presName="spacer" presStyleCnt="0"/>
      <dgm:spPr/>
    </dgm:pt>
    <dgm:pt modelId="{A87DB03B-2E79-4E27-8E21-582B1EFD0935}" type="pres">
      <dgm:prSet presAssocID="{ACB4D2F8-6A45-444D-A391-BBDE4CD8B49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6CF99F00-92AA-4845-8404-7CE68EDD045A}" srcId="{41380D13-66E4-4A52-996B-7A4B2E79A8DB}" destId="{40569598-054B-4C26-BA85-F09E4D62F037}" srcOrd="1" destOrd="0" parTransId="{E6E795CD-4758-48C1-A676-5E6F4A31F10B}" sibTransId="{09F8223E-E68F-4517-9BB4-1826755394EE}"/>
    <dgm:cxn modelId="{ABE61571-104D-4636-BE38-AC7BEF1F1EDE}" srcId="{41380D13-66E4-4A52-996B-7A4B2E79A8DB}" destId="{ACB4D2F8-6A45-444D-A391-BBDE4CD8B498}" srcOrd="2" destOrd="0" parTransId="{6CD99BC8-53D0-408F-9EB0-8EA84A0213D9}" sibTransId="{9509E1B8-C5EC-471E-B32A-EF57D4080708}"/>
    <dgm:cxn modelId="{47540E81-E9D6-4F3B-8382-AACEEFEE639E}" type="presOf" srcId="{ACB4D2F8-6A45-444D-A391-BBDE4CD8B498}" destId="{A87DB03B-2E79-4E27-8E21-582B1EFD0935}" srcOrd="0" destOrd="0" presId="urn:microsoft.com/office/officeart/2005/8/layout/vList2"/>
    <dgm:cxn modelId="{AB9CA6A4-574B-47B5-AAA7-8672E27726C8}" srcId="{41380D13-66E4-4A52-996B-7A4B2E79A8DB}" destId="{7BFAD049-53E2-42FB-8404-418F1663BE54}" srcOrd="0" destOrd="0" parTransId="{DDBE2E45-BF32-4687-A445-00FFCB8F9C5F}" sibTransId="{79A2F0C1-23FE-4C07-8FDC-47B1F0889F5D}"/>
    <dgm:cxn modelId="{A44F0AA6-2CB7-49F7-9736-AD5A88912099}" type="presOf" srcId="{41380D13-66E4-4A52-996B-7A4B2E79A8DB}" destId="{9B5B3218-9678-43CC-8AB6-F6428C800123}" srcOrd="0" destOrd="0" presId="urn:microsoft.com/office/officeart/2005/8/layout/vList2"/>
    <dgm:cxn modelId="{605382A6-5553-4005-A307-7B6A505FD36A}" type="presOf" srcId="{40569598-054B-4C26-BA85-F09E4D62F037}" destId="{1D6A9C72-8AF8-4C96-8458-9E4AD59FCA56}" srcOrd="0" destOrd="0" presId="urn:microsoft.com/office/officeart/2005/8/layout/vList2"/>
    <dgm:cxn modelId="{42EE78C3-7BE7-4369-9006-5D8392F1FCDF}" type="presOf" srcId="{7BFAD049-53E2-42FB-8404-418F1663BE54}" destId="{826F0456-C9D5-4DE6-9C49-A6C9431DCBCE}" srcOrd="0" destOrd="0" presId="urn:microsoft.com/office/officeart/2005/8/layout/vList2"/>
    <dgm:cxn modelId="{359AB1C6-4413-48AB-99C3-6D47107CAA41}" type="presParOf" srcId="{9B5B3218-9678-43CC-8AB6-F6428C800123}" destId="{826F0456-C9D5-4DE6-9C49-A6C9431DCBCE}" srcOrd="0" destOrd="0" presId="urn:microsoft.com/office/officeart/2005/8/layout/vList2"/>
    <dgm:cxn modelId="{849E2527-1698-4647-9D06-B6DC5DCF8C9F}" type="presParOf" srcId="{9B5B3218-9678-43CC-8AB6-F6428C800123}" destId="{645010A2-0A4D-432F-8F30-A5DA286FA4B0}" srcOrd="1" destOrd="0" presId="urn:microsoft.com/office/officeart/2005/8/layout/vList2"/>
    <dgm:cxn modelId="{73DEA253-5177-4E96-9479-90CB0DE3A035}" type="presParOf" srcId="{9B5B3218-9678-43CC-8AB6-F6428C800123}" destId="{1D6A9C72-8AF8-4C96-8458-9E4AD59FCA56}" srcOrd="2" destOrd="0" presId="urn:microsoft.com/office/officeart/2005/8/layout/vList2"/>
    <dgm:cxn modelId="{A9B93301-9778-4D58-A8FC-1DAB978C39E2}" type="presParOf" srcId="{9B5B3218-9678-43CC-8AB6-F6428C800123}" destId="{D82463E9-F187-4B06-9DC1-BE71B73BD1F9}" srcOrd="3" destOrd="0" presId="urn:microsoft.com/office/officeart/2005/8/layout/vList2"/>
    <dgm:cxn modelId="{92AE2005-9C87-42C9-A23D-95748881B5BB}" type="presParOf" srcId="{9B5B3218-9678-43CC-8AB6-F6428C800123}" destId="{A87DB03B-2E79-4E27-8E21-582B1EFD0935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6F0456-C9D5-4DE6-9C49-A6C9431DCBCE}">
      <dsp:nvSpPr>
        <dsp:cNvPr id="0" name=""/>
        <dsp:cNvSpPr/>
      </dsp:nvSpPr>
      <dsp:spPr>
        <a:xfrm>
          <a:off x="0" y="28328"/>
          <a:ext cx="5911716" cy="10328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Canadian Institute of Technology</a:t>
          </a:r>
        </a:p>
      </dsp:txBody>
      <dsp:txXfrm>
        <a:off x="50420" y="78748"/>
        <a:ext cx="5810876" cy="932014"/>
      </dsp:txXfrm>
    </dsp:sp>
    <dsp:sp modelId="{1D6A9C72-8AF8-4C96-8458-9E4AD59FCA56}">
      <dsp:nvSpPr>
        <dsp:cNvPr id="0" name=""/>
        <dsp:cNvSpPr/>
      </dsp:nvSpPr>
      <dsp:spPr>
        <a:xfrm>
          <a:off x="0" y="1136062"/>
          <a:ext cx="5911716" cy="10328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Cyber attacks simulation in a controlled environment</a:t>
          </a:r>
        </a:p>
      </dsp:txBody>
      <dsp:txXfrm>
        <a:off x="50420" y="1186482"/>
        <a:ext cx="5810876" cy="932014"/>
      </dsp:txXfrm>
    </dsp:sp>
    <dsp:sp modelId="{A87DB03B-2E79-4E27-8E21-582B1EFD0935}">
      <dsp:nvSpPr>
        <dsp:cNvPr id="0" name=""/>
        <dsp:cNvSpPr/>
      </dsp:nvSpPr>
      <dsp:spPr>
        <a:xfrm>
          <a:off x="0" y="2243796"/>
          <a:ext cx="5911716" cy="10328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Dataset extraction with CIC-</a:t>
          </a:r>
          <a:r>
            <a:rPr lang="en-US" sz="2600" kern="1200" dirty="0" err="1"/>
            <a:t>FlowMeter</a:t>
          </a:r>
          <a:r>
            <a:rPr lang="en-US" sz="2600" kern="1200" dirty="0"/>
            <a:t> tool ( 87 features )</a:t>
          </a:r>
        </a:p>
      </dsp:txBody>
      <dsp:txXfrm>
        <a:off x="50420" y="2294216"/>
        <a:ext cx="5810876" cy="9320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5/29/2023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499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5/29/2023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082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5/29/2023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508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5/29/2023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144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5/29/2023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698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5/29/2023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427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5/29/2023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138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5/29/2023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725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5/29/2023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720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892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505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2522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12" r:id="rId6"/>
    <p:sldLayoutId id="2147483717" r:id="rId7"/>
    <p:sldLayoutId id="2147483713" r:id="rId8"/>
    <p:sldLayoutId id="2147483714" r:id="rId9"/>
    <p:sldLayoutId id="2147483715" r:id="rId10"/>
    <p:sldLayoutId id="214748371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hyperlink" Target="https://pymongo.readthedocs.io/en/stable/" TargetMode="External"/><Relationship Id="rId3" Type="http://schemas.openxmlformats.org/officeDocument/2006/relationships/hyperlink" Target="https://scikit-learn.org/stable/modules/generated/sklearn.feature_selection.VarianceThreshold.html" TargetMode="External"/><Relationship Id="rId7" Type="http://schemas.openxmlformats.org/officeDocument/2006/relationships/hyperlink" Target="https://doi.org/10.1145/2939672.2939785" TargetMode="External"/><Relationship Id="rId12" Type="http://schemas.openxmlformats.org/officeDocument/2006/relationships/hyperlink" Target="https://rapidminer.com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cikit-learn.org/stable/modules/cross_validation.html" TargetMode="External"/><Relationship Id="rId11" Type="http://schemas.openxmlformats.org/officeDocument/2006/relationships/hyperlink" Target="https://www.cloudflare.com/learning/ddos/famous-ddos-attacks/" TargetMode="External"/><Relationship Id="rId5" Type="http://schemas.openxmlformats.org/officeDocument/2006/relationships/hyperlink" Target="https://scikit-learn.org/stable/modules/generated/sklearn.feature_selection.SelectKBest.html" TargetMode="External"/><Relationship Id="rId10" Type="http://schemas.openxmlformats.org/officeDocument/2006/relationships/hyperlink" Target="https://www.datarobot.com/platform/" TargetMode="External"/><Relationship Id="rId4" Type="http://schemas.openxmlformats.org/officeDocument/2006/relationships/hyperlink" Target="https://pandas.pydata.org/docs/reference/api/pandas.DataFrame.corr.html" TargetMode="External"/><Relationship Id="rId9" Type="http://schemas.openxmlformats.org/officeDocument/2006/relationships/hyperlink" Target="https://scikit-learn.org/stable/modules/generated/sklearn.model_selection.GridSearchCV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C9B7F88A-EE9B-4C9D-9477-42E234662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587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358C168F-2623-9F99-21BC-1A1E7B80E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-2" y="0"/>
            <a:ext cx="12192001" cy="640080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833895-0BCB-2D41-FF93-4F170A1B5E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85517" y="3479800"/>
            <a:ext cx="6470692" cy="1080949"/>
          </a:xfrm>
        </p:spPr>
        <p:txBody>
          <a:bodyPr>
            <a:normAutofit/>
          </a:bodyPr>
          <a:lstStyle/>
          <a:p>
            <a:pPr algn="ctr"/>
            <a:r>
              <a:rPr lang="en-US" sz="3000" b="1" dirty="0">
                <a:solidFill>
                  <a:schemeClr val="tx1"/>
                </a:solidFill>
              </a:rPr>
              <a:t>ML-Modeler: A Web Application for Automated Analysis on Cyber Attacks</a:t>
            </a:r>
            <a:endParaRPr lang="en-CY" sz="3000" b="1" dirty="0">
              <a:solidFill>
                <a:schemeClr val="tx1"/>
              </a:solidFill>
            </a:endParaRP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0211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!!footer rectangle">
            <a:extLst>
              <a:ext uri="{FF2B5EF4-FFF2-40B4-BE49-F238E27FC236}">
                <a16:creationId xmlns:a16="http://schemas.microsoft.com/office/drawing/2014/main" id="{D50218C5-E017-43D2-8345-FD9FBF0C9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40E0344-1D1D-0E78-B6C8-3E96625EA3DC}"/>
              </a:ext>
            </a:extLst>
          </p:cNvPr>
          <p:cNvSpPr txBox="1">
            <a:spLocks/>
          </p:cNvSpPr>
          <p:nvPr/>
        </p:nvSpPr>
        <p:spPr>
          <a:xfrm>
            <a:off x="6291419" y="4641183"/>
            <a:ext cx="3858887" cy="53280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chemeClr val="tx1"/>
                </a:solidFill>
              </a:rPr>
              <a:t>Andreas Demosthenous</a:t>
            </a:r>
            <a:endParaRPr lang="en-CY" sz="3000" b="1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E4A35B-262C-0D9C-4175-686305EDA158}"/>
              </a:ext>
            </a:extLst>
          </p:cNvPr>
          <p:cNvSpPr txBox="1"/>
          <p:nvPr/>
        </p:nvSpPr>
        <p:spPr>
          <a:xfrm>
            <a:off x="7137698" y="124084"/>
            <a:ext cx="4932381" cy="286232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</a:rPr>
              <a:t>Bachelor’s Thesis</a:t>
            </a:r>
          </a:p>
          <a:p>
            <a:pPr algn="ctr"/>
            <a:endParaRPr lang="en-US" sz="1800" b="1" dirty="0">
              <a:solidFill>
                <a:schemeClr val="tx1"/>
              </a:solidFill>
            </a:endParaRPr>
          </a:p>
          <a:p>
            <a:pPr algn="ctr"/>
            <a:r>
              <a:rPr lang="en-US" sz="1800" b="1" dirty="0">
                <a:solidFill>
                  <a:schemeClr val="tx1"/>
                </a:solidFill>
              </a:rPr>
              <a:t>University of Cyprus</a:t>
            </a:r>
          </a:p>
          <a:p>
            <a:pPr algn="ctr"/>
            <a:endParaRPr lang="en-US" sz="1800" b="1" dirty="0">
              <a:solidFill>
                <a:schemeClr val="tx1"/>
              </a:solidFill>
            </a:endParaRPr>
          </a:p>
          <a:p>
            <a:pPr algn="ctr"/>
            <a:r>
              <a:rPr lang="en-US" b="1" dirty="0"/>
              <a:t>Department of Computer Science</a:t>
            </a:r>
            <a:endParaRPr lang="en-US" sz="1800" b="1" dirty="0">
              <a:solidFill>
                <a:schemeClr val="tx1"/>
              </a:solidFill>
            </a:endParaRPr>
          </a:p>
          <a:p>
            <a:pPr algn="ctr"/>
            <a:endParaRPr lang="en-US" b="1" dirty="0"/>
          </a:p>
          <a:p>
            <a:pPr algn="ctr"/>
            <a:r>
              <a:rPr lang="en-US" b="1" dirty="0"/>
              <a:t>Supervisor</a:t>
            </a:r>
          </a:p>
          <a:p>
            <a:pPr algn="ctr"/>
            <a:r>
              <a:rPr lang="en-US" sz="1800" b="1" dirty="0">
                <a:solidFill>
                  <a:schemeClr val="tx1"/>
                </a:solidFill>
              </a:rPr>
              <a:t>George Pallis</a:t>
            </a:r>
          </a:p>
          <a:p>
            <a:pPr algn="ctr"/>
            <a:endParaRPr lang="en-US" b="1" dirty="0"/>
          </a:p>
          <a:p>
            <a:pPr algn="ctr"/>
            <a:r>
              <a:rPr lang="en-US" b="1" dirty="0"/>
              <a:t>May 2023</a:t>
            </a:r>
          </a:p>
        </p:txBody>
      </p:sp>
      <p:pic>
        <p:nvPicPr>
          <p:cNvPr id="18" name="Picture 17" descr="A logo of a tree&#10;&#10;Description automatically generated with low confidence">
            <a:extLst>
              <a:ext uri="{FF2B5EF4-FFF2-40B4-BE49-F238E27FC236}">
                <a16:creationId xmlns:a16="http://schemas.microsoft.com/office/drawing/2014/main" id="{486171D7-4EC1-0BDA-731C-914A6D2241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4141" y="204485"/>
            <a:ext cx="647884" cy="630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4198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ircle, screenshot, clock, light">
            <a:extLst>
              <a:ext uri="{FF2B5EF4-FFF2-40B4-BE49-F238E27FC236}">
                <a16:creationId xmlns:a16="http://schemas.microsoft.com/office/drawing/2014/main" id="{41C49124-E60B-D5A8-057E-47890A9EB7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0" r="41329" b="-1"/>
          <a:stretch/>
        </p:blipFill>
        <p:spPr>
          <a:xfrm>
            <a:off x="-2" y="10"/>
            <a:ext cx="6099048" cy="6857990"/>
          </a:xfrm>
          <a:prstGeom prst="rect">
            <a:avLst/>
          </a:prstGeom>
        </p:spPr>
      </p:pic>
      <p:pic>
        <p:nvPicPr>
          <p:cNvPr id="9" name="Picture 8" descr="A picture containing circle, screenshot, clock, light">
            <a:extLst>
              <a:ext uri="{FF2B5EF4-FFF2-40B4-BE49-F238E27FC236}">
                <a16:creationId xmlns:a16="http://schemas.microsoft.com/office/drawing/2014/main" id="{90A6C72B-AA1B-4F29-E625-D16A6A879F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3" r="41342" b="-1"/>
          <a:stretch/>
        </p:blipFill>
        <p:spPr>
          <a:xfrm>
            <a:off x="6095999" y="-1"/>
            <a:ext cx="6096001" cy="6761939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B5F65EE1-B1E1-6DE4-0903-F4B703F16B27}"/>
              </a:ext>
            </a:extLst>
          </p:cNvPr>
          <p:cNvSpPr txBox="1">
            <a:spLocks/>
          </p:cNvSpPr>
          <p:nvPr/>
        </p:nvSpPr>
        <p:spPr>
          <a:xfrm>
            <a:off x="1164641" y="1959970"/>
            <a:ext cx="3486045" cy="17017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sz="2400" dirty="0"/>
              <a:t>Tree-Based algorithms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 Decision Trees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 Random Forest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 Extreme Gradient Boost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D1A0892B-3E54-1162-0B87-9D7039A15F30}"/>
              </a:ext>
            </a:extLst>
          </p:cNvPr>
          <p:cNvSpPr txBox="1">
            <a:spLocks/>
          </p:cNvSpPr>
          <p:nvPr/>
        </p:nvSpPr>
        <p:spPr>
          <a:xfrm>
            <a:off x="1289501" y="2475347"/>
            <a:ext cx="9607276" cy="332162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8">
            <a:extLst>
              <a:ext uri="{FF2B5EF4-FFF2-40B4-BE49-F238E27FC236}">
                <a16:creationId xmlns:a16="http://schemas.microsoft.com/office/drawing/2014/main" id="{AB4DF0C1-B058-8FC9-D1A2-FD7ADDA97600}"/>
              </a:ext>
            </a:extLst>
          </p:cNvPr>
          <p:cNvSpPr txBox="1">
            <a:spLocks/>
          </p:cNvSpPr>
          <p:nvPr/>
        </p:nvSpPr>
        <p:spPr>
          <a:xfrm>
            <a:off x="1057654" y="1297854"/>
            <a:ext cx="10493320" cy="97196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800" dirty="0"/>
              <a:t>Cyber-Attack detection with traffic analysis and Machine Learning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</p:txBody>
      </p:sp>
      <p:pic>
        <p:nvPicPr>
          <p:cNvPr id="12" name="Picture 11" descr="A diagram of a tree">
            <a:extLst>
              <a:ext uri="{FF2B5EF4-FFF2-40B4-BE49-F238E27FC236}">
                <a16:creationId xmlns:a16="http://schemas.microsoft.com/office/drawing/2014/main" id="{099CE599-DAEE-2614-C784-FAE906BE8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126" y="3719773"/>
            <a:ext cx="3658377" cy="2475502"/>
          </a:xfrm>
          <a:prstGeom prst="rect">
            <a:avLst/>
          </a:prstGeom>
        </p:spPr>
      </p:pic>
      <p:pic>
        <p:nvPicPr>
          <p:cNvPr id="15" name="Picture 14" descr="A picture containing text, diagram, line, screenshot">
            <a:extLst>
              <a:ext uri="{FF2B5EF4-FFF2-40B4-BE49-F238E27FC236}">
                <a16:creationId xmlns:a16="http://schemas.microsoft.com/office/drawing/2014/main" id="{FBF52333-60C0-A761-1970-6152547030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3650" y="3719773"/>
            <a:ext cx="3403200" cy="2475502"/>
          </a:xfrm>
          <a:prstGeom prst="rect">
            <a:avLst/>
          </a:prstGeom>
        </p:spPr>
      </p:pic>
      <p:pic>
        <p:nvPicPr>
          <p:cNvPr id="19" name="Picture 18" descr="A diagram of a weather forecast">
            <a:extLst>
              <a:ext uri="{FF2B5EF4-FFF2-40B4-BE49-F238E27FC236}">
                <a16:creationId xmlns:a16="http://schemas.microsoft.com/office/drawing/2014/main" id="{EB662CCB-CD1E-F6A8-6C3E-1756BCDBA4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242" y="3719773"/>
            <a:ext cx="2862143" cy="247550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739C18F-97D1-CD5E-691E-5CD1C996BE32}"/>
              </a:ext>
            </a:extLst>
          </p:cNvPr>
          <p:cNvSpPr txBox="1"/>
          <p:nvPr/>
        </p:nvSpPr>
        <p:spPr>
          <a:xfrm>
            <a:off x="977144" y="3614391"/>
            <a:ext cx="475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DT</a:t>
            </a:r>
            <a:endParaRPr lang="en-CY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EBB70AA-DE1D-CC32-A9FE-A24AC55445DF}"/>
              </a:ext>
            </a:extLst>
          </p:cNvPr>
          <p:cNvSpPr txBox="1"/>
          <p:nvPr/>
        </p:nvSpPr>
        <p:spPr>
          <a:xfrm>
            <a:off x="6028191" y="3388874"/>
            <a:ext cx="465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RF</a:t>
            </a:r>
            <a:endParaRPr lang="en-CY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99E4FD6-5854-A44D-5D9F-7076FEC04FB9}"/>
              </a:ext>
            </a:extLst>
          </p:cNvPr>
          <p:cNvSpPr txBox="1"/>
          <p:nvPr/>
        </p:nvSpPr>
        <p:spPr>
          <a:xfrm>
            <a:off x="9739168" y="3388874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XGB</a:t>
            </a:r>
            <a:endParaRPr lang="en-CY" dirty="0"/>
          </a:p>
        </p:txBody>
      </p:sp>
    </p:spTree>
    <p:extLst>
      <p:ext uri="{BB962C8B-B14F-4D97-AF65-F5344CB8AC3E}">
        <p14:creationId xmlns:p14="http://schemas.microsoft.com/office/powerpoint/2010/main" val="40291643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circle, screenshot, clock, light">
            <a:extLst>
              <a:ext uri="{FF2B5EF4-FFF2-40B4-BE49-F238E27FC236}">
                <a16:creationId xmlns:a16="http://schemas.microsoft.com/office/drawing/2014/main" id="{E8D79C22-9475-8AD5-6372-EE39BC9B5F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D1A0892B-3E54-1162-0B87-9D7039A15F30}"/>
              </a:ext>
            </a:extLst>
          </p:cNvPr>
          <p:cNvSpPr txBox="1">
            <a:spLocks/>
          </p:cNvSpPr>
          <p:nvPr/>
        </p:nvSpPr>
        <p:spPr>
          <a:xfrm>
            <a:off x="1289501" y="2475347"/>
            <a:ext cx="9607276" cy="332162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B55162-AB02-2683-9F18-D520EEAD0D2D}"/>
              </a:ext>
            </a:extLst>
          </p:cNvPr>
          <p:cNvSpPr txBox="1"/>
          <p:nvPr/>
        </p:nvSpPr>
        <p:spPr>
          <a:xfrm>
            <a:off x="2000250" y="247534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Y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84E0C76A-DD21-DF9D-1E73-8C04F767C215}"/>
              </a:ext>
            </a:extLst>
          </p:cNvPr>
          <p:cNvSpPr txBox="1">
            <a:spLocks/>
          </p:cNvSpPr>
          <p:nvPr/>
        </p:nvSpPr>
        <p:spPr>
          <a:xfrm>
            <a:off x="6089459" y="1331264"/>
            <a:ext cx="4465031" cy="70634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600" b="1" dirty="0">
                <a:solidFill>
                  <a:schemeClr val="bg1"/>
                </a:solidFill>
              </a:rPr>
              <a:t> K-Nearest Neighbors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</p:txBody>
      </p:sp>
      <p:pic>
        <p:nvPicPr>
          <p:cNvPr id="13" name="Picture 12" descr="A picture containing text, screenshot, diagram, plot&#10;&#10;Description automatically generated">
            <a:extLst>
              <a:ext uri="{FF2B5EF4-FFF2-40B4-BE49-F238E27FC236}">
                <a16:creationId xmlns:a16="http://schemas.microsoft.com/office/drawing/2014/main" id="{186DD392-0E0B-C3AD-0D62-58398BE342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490" y="2183642"/>
            <a:ext cx="6123054" cy="440104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99ADA90-9B04-C622-5C1B-FBE8738F95CE}"/>
              </a:ext>
            </a:extLst>
          </p:cNvPr>
          <p:cNvSpPr txBox="1"/>
          <p:nvPr/>
        </p:nvSpPr>
        <p:spPr>
          <a:xfrm>
            <a:off x="6448808" y="2183642"/>
            <a:ext cx="564892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sohne"/>
              </a:rPr>
              <a:t>Given a data point x (New Person), what is the probability of x belonging to some class c (Male or Female)?</a:t>
            </a:r>
          </a:p>
          <a:p>
            <a:endParaRPr lang="en-US" dirty="0">
              <a:solidFill>
                <a:schemeClr val="bg1"/>
              </a:solidFill>
              <a:latin typeface="so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sohne"/>
              </a:rPr>
              <a:t>KNN tries to approximate the probability not with data points that have </a:t>
            </a:r>
            <a:r>
              <a:rPr lang="en-US" b="1" i="0" dirty="0">
                <a:solidFill>
                  <a:schemeClr val="bg1"/>
                </a:solidFill>
                <a:effectLst/>
                <a:latin typeface="sohne"/>
              </a:rPr>
              <a:t>exactly</a:t>
            </a:r>
            <a:r>
              <a:rPr lang="en-US" b="0" i="0" dirty="0">
                <a:solidFill>
                  <a:schemeClr val="bg1"/>
                </a:solidFill>
                <a:effectLst/>
                <a:latin typeface="sohne"/>
              </a:rPr>
              <a:t> the features </a:t>
            </a:r>
            <a:r>
              <a:rPr lang="en-US" b="0" i="1" dirty="0">
                <a:solidFill>
                  <a:schemeClr val="bg1"/>
                </a:solidFill>
                <a:effectLst/>
                <a:latin typeface="sohne"/>
              </a:rPr>
              <a:t>x (because they might not exist),</a:t>
            </a:r>
            <a:r>
              <a:rPr lang="en-US" b="0" i="0" dirty="0">
                <a:solidFill>
                  <a:schemeClr val="bg1"/>
                </a:solidFill>
                <a:effectLst/>
                <a:latin typeface="sohne"/>
              </a:rPr>
              <a:t> but with data points with features close to </a:t>
            </a:r>
            <a:r>
              <a:rPr lang="en-US" b="0" i="1" dirty="0">
                <a:solidFill>
                  <a:schemeClr val="bg1"/>
                </a:solidFill>
                <a:effectLst/>
                <a:latin typeface="sohne"/>
              </a:rPr>
              <a:t>x (Euclidian distance)</a:t>
            </a:r>
            <a:r>
              <a:rPr lang="en-US" b="0" i="0" dirty="0">
                <a:solidFill>
                  <a:schemeClr val="bg1"/>
                </a:solidFill>
                <a:effectLst/>
                <a:latin typeface="sohne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so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source-serif-pro"/>
              </a:rPr>
              <a:t>We can see that the closest data points to the New Person are 4 male labels and one female label. So, KNN will output that the person belonging to the black point is 4/5=80% male and 1/5=20% female.</a:t>
            </a:r>
            <a:endParaRPr lang="en-CY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4374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circle, screenshot, clock, light">
            <a:extLst>
              <a:ext uri="{FF2B5EF4-FFF2-40B4-BE49-F238E27FC236}">
                <a16:creationId xmlns:a16="http://schemas.microsoft.com/office/drawing/2014/main" id="{E8D79C22-9475-8AD5-6372-EE39BC9B5F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-393547"/>
            <a:ext cx="12191980" cy="6857990"/>
          </a:xfrm>
          <a:prstGeom prst="rect">
            <a:avLst/>
          </a:prstGeom>
        </p:spPr>
      </p:pic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D1A0892B-3E54-1162-0B87-9D7039A15F30}"/>
              </a:ext>
            </a:extLst>
          </p:cNvPr>
          <p:cNvSpPr txBox="1">
            <a:spLocks/>
          </p:cNvSpPr>
          <p:nvPr/>
        </p:nvSpPr>
        <p:spPr>
          <a:xfrm>
            <a:off x="1289501" y="2475347"/>
            <a:ext cx="9607276" cy="332162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B55162-AB02-2683-9F18-D520EEAD0D2D}"/>
              </a:ext>
            </a:extLst>
          </p:cNvPr>
          <p:cNvSpPr txBox="1"/>
          <p:nvPr/>
        </p:nvSpPr>
        <p:spPr>
          <a:xfrm>
            <a:off x="2000250" y="247534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Y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84E0C76A-DD21-DF9D-1E73-8C04F767C215}"/>
              </a:ext>
            </a:extLst>
          </p:cNvPr>
          <p:cNvSpPr txBox="1">
            <a:spLocks/>
          </p:cNvSpPr>
          <p:nvPr/>
        </p:nvSpPr>
        <p:spPr>
          <a:xfrm>
            <a:off x="6175520" y="600045"/>
            <a:ext cx="5211449" cy="70634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600" b="1" dirty="0">
                <a:solidFill>
                  <a:schemeClr val="bg1"/>
                </a:solidFill>
              </a:rPr>
              <a:t> Linear Discriminant Analysis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99ADA90-9B04-C622-5C1B-FBE8738F95CE}"/>
              </a:ext>
            </a:extLst>
          </p:cNvPr>
          <p:cNvSpPr txBox="1"/>
          <p:nvPr/>
        </p:nvSpPr>
        <p:spPr>
          <a:xfrm>
            <a:off x="6093139" y="1253106"/>
            <a:ext cx="559504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Dimensionality Reduction =&gt; Higher training speed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Ideal for Supervised multi-classification problems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Y" sz="2000" dirty="0">
              <a:solidFill>
                <a:schemeClr val="bg1"/>
              </a:solidFill>
            </a:endParaRPr>
          </a:p>
        </p:txBody>
      </p:sp>
      <p:pic>
        <p:nvPicPr>
          <p:cNvPr id="4" name="Picture 3" descr="A picture containing text, line, screenshot, diagram">
            <a:extLst>
              <a:ext uri="{FF2B5EF4-FFF2-40B4-BE49-F238E27FC236}">
                <a16:creationId xmlns:a16="http://schemas.microsoft.com/office/drawing/2014/main" id="{EBD10561-A20E-FAC7-D546-01BB9BE4134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46" t="3360" r="2285" b="27357"/>
          <a:stretch/>
        </p:blipFill>
        <p:spPr>
          <a:xfrm>
            <a:off x="184471" y="2844679"/>
            <a:ext cx="5682435" cy="35552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46B162-F1EE-C882-0EC1-E0238BFE8E84}"/>
              </a:ext>
            </a:extLst>
          </p:cNvPr>
          <p:cNvSpPr txBox="1"/>
          <p:nvPr/>
        </p:nvSpPr>
        <p:spPr>
          <a:xfrm>
            <a:off x="6093139" y="2760553"/>
            <a:ext cx="574816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i="0" dirty="0">
                <a:solidFill>
                  <a:schemeClr val="bg1"/>
                </a:solidFill>
                <a:effectLst/>
                <a:latin typeface="gt-regular"/>
              </a:rPr>
              <a:t>The aim of LDA is: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bg1"/>
                </a:solidFill>
                <a:effectLst/>
              </a:rPr>
              <a:t> Transform the given sample space in a reduced version where the different target classes are as separated as possible and their sample are as close together as possible.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	=&gt; higher prediction confidence and 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	      less misclassifications</a:t>
            </a:r>
          </a:p>
        </p:txBody>
      </p:sp>
    </p:spTree>
    <p:extLst>
      <p:ext uri="{BB962C8B-B14F-4D97-AF65-F5344CB8AC3E}">
        <p14:creationId xmlns:p14="http://schemas.microsoft.com/office/powerpoint/2010/main" val="687138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lowing shield with a keyhole in the center">
            <a:extLst>
              <a:ext uri="{FF2B5EF4-FFF2-40B4-BE49-F238E27FC236}">
                <a16:creationId xmlns:a16="http://schemas.microsoft.com/office/drawing/2014/main" id="{8D573DE6-6CB4-711F-32CF-99E88B512A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D2358-F88F-1EF7-770D-156A3DBEA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855" y="209824"/>
            <a:ext cx="6109057" cy="755725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r>
              <a:rPr lang="en-US" sz="4000" b="1" dirty="0">
                <a:solidFill>
                  <a:srgbClr val="FFFFFF"/>
                </a:solidFill>
                <a:latin typeface="+mj-lt"/>
              </a:rPr>
              <a:t>Feature Selection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2EC015-D90E-E1A6-DC15-0116C0314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5737" y="1105437"/>
            <a:ext cx="8576291" cy="5370665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r>
              <a:rPr lang="en-US" sz="3200" dirty="0">
                <a:solidFill>
                  <a:srgbClr val="FFFFFF"/>
                </a:solidFill>
              </a:rPr>
              <a:t>Correlation Algorithms: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rgbClr val="FFFFFF"/>
                </a:solidFill>
              </a:rPr>
              <a:t>	Pearson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400" dirty="0">
                <a:solidFill>
                  <a:srgbClr val="FFFFFF"/>
                </a:solidFill>
              </a:rPr>
              <a:t>Measures the linear relationship between </a:t>
            </a:r>
          </a:p>
          <a:p>
            <a:pPr marL="749808" lvl="4" indent="0">
              <a:buNone/>
            </a:pPr>
            <a:r>
              <a:rPr lang="en-US" sz="2400" dirty="0">
                <a:solidFill>
                  <a:srgbClr val="FFFFFF"/>
                </a:solidFill>
              </a:rPr>
              <a:t> two continuous variables</a:t>
            </a:r>
            <a:endParaRPr lang="en-US" sz="2800" dirty="0">
              <a:solidFill>
                <a:srgbClr val="FFFFFF"/>
              </a:solidFill>
            </a:endParaRP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rgbClr val="FFFFFF"/>
                </a:solidFill>
              </a:rPr>
              <a:t>   Spearman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</a:rPr>
              <a:t> Can capture non-linear relationships as well</a:t>
            </a:r>
          </a:p>
        </p:txBody>
      </p:sp>
    </p:spTree>
    <p:extLst>
      <p:ext uri="{BB962C8B-B14F-4D97-AF65-F5344CB8AC3E}">
        <p14:creationId xmlns:p14="http://schemas.microsoft.com/office/powerpoint/2010/main" val="13544251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lowing shield with a keyhole in the center">
            <a:extLst>
              <a:ext uri="{FF2B5EF4-FFF2-40B4-BE49-F238E27FC236}">
                <a16:creationId xmlns:a16="http://schemas.microsoft.com/office/drawing/2014/main" id="{8D573DE6-6CB4-711F-32CF-99E88B512A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D2358-F88F-1EF7-770D-156A3DBEA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855" y="209824"/>
            <a:ext cx="6109057" cy="755725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Feature Selection</a:t>
            </a:r>
            <a:endParaRPr lang="en-CY" sz="4000" b="1" dirty="0">
              <a:solidFill>
                <a:schemeClr val="bg1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2EC015-D90E-E1A6-DC15-0116C0314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268" y="1301745"/>
            <a:ext cx="10060846" cy="5220058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r>
              <a:rPr lang="en-US" sz="2800" dirty="0">
                <a:solidFill>
                  <a:srgbClr val="FFFFFF"/>
                </a:solidFill>
              </a:rPr>
              <a:t>K-Best Feature Selection Algorithms: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rgbClr val="FFFFFF"/>
                </a:solidFill>
              </a:rPr>
              <a:t>	</a:t>
            </a:r>
            <a:r>
              <a:rPr lang="en-US" sz="2800" b="1" dirty="0">
                <a:solidFill>
                  <a:srgbClr val="FFFFFF"/>
                </a:solidFill>
              </a:rPr>
              <a:t>ANOVA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Captures the </a:t>
            </a:r>
            <a:r>
              <a:rPr lang="en-US" sz="2400" b="1" dirty="0">
                <a:solidFill>
                  <a:schemeClr val="bg1"/>
                </a:solidFill>
              </a:rPr>
              <a:t>linear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dependencies</a:t>
            </a:r>
            <a:r>
              <a:rPr lang="en-US" sz="2400" dirty="0">
                <a:solidFill>
                  <a:schemeClr val="bg1"/>
                </a:solidFill>
              </a:rPr>
              <a:t> of the </a:t>
            </a:r>
          </a:p>
          <a:p>
            <a:pPr marL="566928" lvl="3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    features with the target  variable to identify</a:t>
            </a:r>
          </a:p>
          <a:p>
            <a:pPr marL="566928" lvl="3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    the most influential features</a:t>
            </a:r>
            <a:endParaRPr lang="en-US" sz="2800" dirty="0">
              <a:solidFill>
                <a:schemeClr val="bg1"/>
              </a:solidFill>
            </a:endParaRP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rgbClr val="FFFFFF"/>
                </a:solidFill>
              </a:rPr>
              <a:t>   </a:t>
            </a:r>
            <a:r>
              <a:rPr lang="en-US" sz="2800" b="1" dirty="0">
                <a:solidFill>
                  <a:srgbClr val="FFFFFF"/>
                </a:solidFill>
              </a:rPr>
              <a:t>Mutual Information Tests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Captures </a:t>
            </a:r>
            <a:r>
              <a:rPr lang="en-US" sz="2400" b="1" dirty="0">
                <a:solidFill>
                  <a:schemeClr val="bg1"/>
                </a:solidFill>
              </a:rPr>
              <a:t>any kind of dependency </a:t>
            </a:r>
            <a:r>
              <a:rPr lang="en-US" sz="2400" dirty="0">
                <a:solidFill>
                  <a:schemeClr val="bg1"/>
                </a:solidFill>
              </a:rPr>
              <a:t>between the </a:t>
            </a:r>
          </a:p>
          <a:p>
            <a:pPr marL="566928" lvl="3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    features and the target variable to identify</a:t>
            </a:r>
          </a:p>
          <a:p>
            <a:pPr marL="566928" lvl="3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    the most influential features.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8582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358C168F-2623-9F99-21BC-1A1E7B80E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BBC881B-823A-726B-84DA-469684E14F77}"/>
              </a:ext>
            </a:extLst>
          </p:cNvPr>
          <p:cNvSpPr txBox="1">
            <a:spLocks/>
          </p:cNvSpPr>
          <p:nvPr/>
        </p:nvSpPr>
        <p:spPr>
          <a:xfrm>
            <a:off x="1097280" y="2935356"/>
            <a:ext cx="10058400" cy="138975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dirty="0">
                <a:solidFill>
                  <a:srgbClr val="FFFFFF"/>
                </a:solidFill>
              </a:rPr>
              <a:t>5. Experimental Analysis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156488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Content Placeholder 4" descr="A picture containing circle, light, art">
            <a:extLst>
              <a:ext uri="{FF2B5EF4-FFF2-40B4-BE49-F238E27FC236}">
                <a16:creationId xmlns:a16="http://schemas.microsoft.com/office/drawing/2014/main" id="{B5C3576E-9144-1ACE-8FCB-48292CAA5A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85" r="1" b="39239"/>
          <a:stretch/>
        </p:blipFill>
        <p:spPr>
          <a:xfrm>
            <a:off x="2843" y="10"/>
            <a:ext cx="12186315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474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DC29FDF-AACD-AE25-4BA9-B3285A721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647" y="2171647"/>
            <a:ext cx="2337814" cy="605813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solidFill>
                  <a:srgbClr val="FFFFFF"/>
                </a:solidFill>
              </a:rPr>
              <a:t>Python (v. 3)</a:t>
            </a:r>
            <a:endParaRPr lang="en-CY" sz="3600" b="1" dirty="0">
              <a:solidFill>
                <a:srgbClr val="FFFFFF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BF9119E-766E-4526-AAE5-639F577C0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8277" y="2865016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438CB2-95F9-35B4-1C05-0CC605F670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8648" y="2978254"/>
            <a:ext cx="3153580" cy="24442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chemeClr val="bg1"/>
                </a:solidFill>
                <a:highlight>
                  <a:srgbClr val="FFFF00"/>
                </a:highlight>
              </a:rPr>
              <a:t>Sklearn: Algorithms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chemeClr val="bg1"/>
                </a:solidFill>
                <a:highlight>
                  <a:srgbClr val="FFFF00"/>
                </a:highlight>
              </a:rPr>
              <a:t>NumPy, Pandas: Data structures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FFFFFF"/>
                </a:solidFill>
              </a:rPr>
              <a:t> PyMongo: Database interaction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FFFFFF"/>
                </a:solidFill>
              </a:rPr>
              <a:t> Psutil: Process handling</a:t>
            </a:r>
          </a:p>
          <a:p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1FE461C7-FF45-427F-83D7-18DFBD481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171146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Content Placeholder 14" descr="A picture containing mirror, circle, art, screenshot">
            <a:extLst>
              <a:ext uri="{FF2B5EF4-FFF2-40B4-BE49-F238E27FC236}">
                <a16:creationId xmlns:a16="http://schemas.microsoft.com/office/drawing/2014/main" id="{1F125CC5-AD2E-CFE1-2FB7-4ACA907EFC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79" r="1" b="31445"/>
          <a:stretch/>
        </p:blipFill>
        <p:spPr>
          <a:xfrm>
            <a:off x="11369" y="10"/>
            <a:ext cx="12186315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474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DC29FDF-AACD-AE25-4BA9-B3285A721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277" y="199511"/>
            <a:ext cx="3153580" cy="815311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FFFFFF"/>
                </a:solidFill>
              </a:rPr>
              <a:t>Datasets</a:t>
            </a:r>
            <a:endParaRPr lang="en-CY" sz="4800" b="1" dirty="0">
              <a:solidFill>
                <a:srgbClr val="FFFFFF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BF9119E-766E-4526-AAE5-639F577C0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8277" y="2865016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438CB2-95F9-35B4-1C05-0CC605F670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061" y="1562062"/>
            <a:ext cx="3394752" cy="2517007"/>
          </a:xfrm>
        </p:spPr>
        <p:txBody>
          <a:bodyPr>
            <a:normAutofit fontScale="77500" lnSpcReduction="2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FFFFFF"/>
                </a:solidFill>
              </a:rPr>
              <a:t> CIC-DDoS2019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FFFFFF"/>
                </a:solidFill>
              </a:rPr>
              <a:t> NetBIOS DDoS, UDP-Lag DDoS, Syn DDoS, NTP DDoS, SNMP DDoS, SSDP DDoS, LDAP DDoS, MSSQL DDoS, UDP Flood DDoS, DNS DDoS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FFFFFF"/>
                </a:solidFill>
              </a:rPr>
              <a:t> CIC-IDS2017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FFFFFF"/>
                </a:solidFill>
              </a:rPr>
              <a:t>DDoS, DoS GoldenEye, DoS Hulk, DoS SlowHttpTest, Dos Slowloris, FTP-Patator, SSH-Patator, Port Scan</a:t>
            </a:r>
          </a:p>
          <a:p>
            <a:pPr lvl="1">
              <a:buFont typeface="Wingdings" panose="05000000000000000000" pitchFamily="2" charset="2"/>
              <a:buChar char="q"/>
            </a:pPr>
            <a:endParaRPr lang="en-US" sz="1200" dirty="0">
              <a:solidFill>
                <a:srgbClr val="FFFFFF"/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endParaRPr lang="en-US" sz="1600" dirty="0">
              <a:solidFill>
                <a:srgbClr val="FFFFFF"/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endParaRPr lang="en-US" sz="1600" dirty="0">
              <a:solidFill>
                <a:srgbClr val="FFFFFF"/>
              </a:solidFill>
            </a:endParaRPr>
          </a:p>
          <a:p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16" name="!!footer rectangle">
            <a:extLst>
              <a:ext uri="{FF2B5EF4-FFF2-40B4-BE49-F238E27FC236}">
                <a16:creationId xmlns:a16="http://schemas.microsoft.com/office/drawing/2014/main" id="{1FE461C7-FF45-427F-83D7-18DFBD481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B0EA8577-0EB7-5C53-F3F9-70D1A38777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0222286"/>
              </p:ext>
            </p:extLst>
          </p:nvPr>
        </p:nvGraphicFramePr>
        <p:xfrm>
          <a:off x="5740400" y="378021"/>
          <a:ext cx="5911716" cy="33049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 descr="A picture containing text, screenshot, font, number&#10;&#10;Description automatically generated">
            <a:extLst>
              <a:ext uri="{FF2B5EF4-FFF2-40B4-BE49-F238E27FC236}">
                <a16:creationId xmlns:a16="http://schemas.microsoft.com/office/drawing/2014/main" id="{3411D5EB-8F15-75CA-8E38-2250D0E2347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31" b="-2"/>
          <a:stretch/>
        </p:blipFill>
        <p:spPr>
          <a:xfrm>
            <a:off x="7538728" y="4285059"/>
            <a:ext cx="3676677" cy="1096964"/>
          </a:xfrm>
          <a:prstGeom prst="rect">
            <a:avLst/>
          </a:prstGeom>
        </p:spPr>
      </p:pic>
      <p:pic>
        <p:nvPicPr>
          <p:cNvPr id="20" name="Picture 19" descr="A screenshot of a computer">
            <a:extLst>
              <a:ext uri="{FF2B5EF4-FFF2-40B4-BE49-F238E27FC236}">
                <a16:creationId xmlns:a16="http://schemas.microsoft.com/office/drawing/2014/main" id="{403887E4-ED51-4FC6-FA12-1EF90764BE2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5"/>
          <a:stretch/>
        </p:blipFill>
        <p:spPr>
          <a:xfrm>
            <a:off x="884276" y="4285059"/>
            <a:ext cx="6677074" cy="10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1345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lowing shield with a keyhole in the center">
            <a:extLst>
              <a:ext uri="{FF2B5EF4-FFF2-40B4-BE49-F238E27FC236}">
                <a16:creationId xmlns:a16="http://schemas.microsoft.com/office/drawing/2014/main" id="{8D573DE6-6CB4-711F-32CF-99E88B512A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D2358-F88F-1EF7-770D-156A3DBEA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6855" y="135577"/>
            <a:ext cx="2987845" cy="755725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Methodology</a:t>
            </a:r>
            <a:endParaRPr lang="en-CY" sz="4000" b="1" dirty="0">
              <a:solidFill>
                <a:schemeClr val="bg1"/>
              </a:solidFill>
            </a:endParaRPr>
          </a:p>
        </p:txBody>
      </p:sp>
      <p:pic>
        <p:nvPicPr>
          <p:cNvPr id="7" name="Picture 6" descr="A diagram of a model&#10;&#10;Description automatically generated with low confidence">
            <a:extLst>
              <a:ext uri="{FF2B5EF4-FFF2-40B4-BE49-F238E27FC236}">
                <a16:creationId xmlns:a16="http://schemas.microsoft.com/office/drawing/2014/main" id="{4D9EE17B-98E0-2C10-9079-31A8274D8F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" y="135577"/>
            <a:ext cx="5022850" cy="65868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AAB8CEF-D99A-A327-C0A5-3ED5FDF002CD}"/>
              </a:ext>
            </a:extLst>
          </p:cNvPr>
          <p:cNvSpPr txBox="1"/>
          <p:nvPr/>
        </p:nvSpPr>
        <p:spPr>
          <a:xfrm>
            <a:off x="5295900" y="6063474"/>
            <a:ext cx="4277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0080"/>
                </a:highlight>
              </a:rPr>
              <a:t>CIC-DDoS2019: 100,000 samples/class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000080"/>
                </a:highlight>
              </a:rPr>
              <a:t>CIC-IDS2017: 10,000 sample/class</a:t>
            </a:r>
            <a:endParaRPr lang="en-CY" dirty="0">
              <a:solidFill>
                <a:schemeClr val="bg1"/>
              </a:solidFill>
              <a:highlight>
                <a:srgbClr val="000080"/>
              </a:highligh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41A50E-D153-7807-0B16-645D479AEB9B}"/>
              </a:ext>
            </a:extLst>
          </p:cNvPr>
          <p:cNvSpPr txBox="1"/>
          <p:nvPr/>
        </p:nvSpPr>
        <p:spPr>
          <a:xfrm>
            <a:off x="5295900" y="4991950"/>
            <a:ext cx="52467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FF0000"/>
                </a:highlight>
              </a:rPr>
              <a:t>Converted negative values to 0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FF0000"/>
                </a:highlight>
              </a:rPr>
              <a:t>Excluded samples with at least one NULL feature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FF0000"/>
                </a:highlight>
              </a:rPr>
              <a:t>Encoded string features to numerical</a:t>
            </a:r>
            <a:endParaRPr lang="en-CY" dirty="0">
              <a:solidFill>
                <a:schemeClr val="bg1"/>
              </a:solidFill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4238764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cture containing circle, screenshot, clock, light">
            <a:extLst>
              <a:ext uri="{FF2B5EF4-FFF2-40B4-BE49-F238E27FC236}">
                <a16:creationId xmlns:a16="http://schemas.microsoft.com/office/drawing/2014/main" id="{90A6C72B-AA1B-4F29-E625-D16A6A879F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 rot="10800000">
            <a:off x="-2" y="0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7B8571-8B16-174A-F0F7-10F485D7F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6159" y="1254281"/>
            <a:ext cx="5393902" cy="9365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Identification Features</a:t>
            </a:r>
            <a:endParaRPr lang="en-US" sz="4400" b="1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B3FFBAC-AB0F-448D-A038-E132C4CF5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939" y="1091146"/>
            <a:ext cx="3694176" cy="458114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ircle, screenshot, clock, light">
            <a:extLst>
              <a:ext uri="{FF2B5EF4-FFF2-40B4-BE49-F238E27FC236}">
                <a16:creationId xmlns:a16="http://schemas.microsoft.com/office/drawing/2014/main" id="{41C49124-E60B-D5A8-057E-47890A9EB7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00" r="44129"/>
          <a:stretch/>
        </p:blipFill>
        <p:spPr>
          <a:xfrm>
            <a:off x="1286934" y="1254281"/>
            <a:ext cx="3364187" cy="4254879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82992" y="2374385"/>
            <a:ext cx="55775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8">
            <a:extLst>
              <a:ext uri="{FF2B5EF4-FFF2-40B4-BE49-F238E27FC236}">
                <a16:creationId xmlns:a16="http://schemas.microsoft.com/office/drawing/2014/main" id="{4F5202D8-8DA1-BE56-27D3-CE19B8E7C807}"/>
              </a:ext>
            </a:extLst>
          </p:cNvPr>
          <p:cNvSpPr txBox="1">
            <a:spLocks/>
          </p:cNvSpPr>
          <p:nvPr/>
        </p:nvSpPr>
        <p:spPr>
          <a:xfrm>
            <a:off x="5459582" y="2535234"/>
            <a:ext cx="5696098" cy="33338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Calibri" panose="020F0502020204030204" pitchFamily="34" charset="0"/>
              <a:buChar char="Ø"/>
            </a:pP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B5F65EE1-B1E1-6DE4-0903-F4B703F16B27}"/>
              </a:ext>
            </a:extLst>
          </p:cNvPr>
          <p:cNvSpPr txBox="1">
            <a:spLocks/>
          </p:cNvSpPr>
          <p:nvPr/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dirty="0"/>
          </a:p>
        </p:txBody>
      </p: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D1A0892B-3E54-1162-0B87-9D7039A15F30}"/>
              </a:ext>
            </a:extLst>
          </p:cNvPr>
          <p:cNvSpPr txBox="1">
            <a:spLocks/>
          </p:cNvSpPr>
          <p:nvPr/>
        </p:nvSpPr>
        <p:spPr>
          <a:xfrm>
            <a:off x="1289501" y="2475347"/>
            <a:ext cx="9607276" cy="332162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8F990F-F401-66A3-24B0-ED7E1314CDBB}"/>
              </a:ext>
            </a:extLst>
          </p:cNvPr>
          <p:cNvSpPr txBox="1"/>
          <p:nvPr/>
        </p:nvSpPr>
        <p:spPr>
          <a:xfrm>
            <a:off x="5495523" y="2487030"/>
            <a:ext cx="35179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FlowID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Source 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Destination 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Source Port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Destination 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Timestamp</a:t>
            </a:r>
            <a:endParaRPr lang="en-CY" sz="2400" dirty="0"/>
          </a:p>
        </p:txBody>
      </p:sp>
    </p:spTree>
    <p:extLst>
      <p:ext uri="{BB962C8B-B14F-4D97-AF65-F5344CB8AC3E}">
        <p14:creationId xmlns:p14="http://schemas.microsoft.com/office/powerpoint/2010/main" val="4634706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358C168F-2623-9F99-21BC-1A1E7B80E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-107576"/>
            <a:ext cx="12191980" cy="6857990"/>
          </a:xfrm>
          <a:prstGeom prst="rect">
            <a:avLst/>
          </a:prstGeom>
        </p:spPr>
      </p:pic>
      <p:sp>
        <p:nvSpPr>
          <p:cNvPr id="5" name="Content Placeholder 36">
            <a:extLst>
              <a:ext uri="{FF2B5EF4-FFF2-40B4-BE49-F238E27FC236}">
                <a16:creationId xmlns:a16="http://schemas.microsoft.com/office/drawing/2014/main" id="{70FD84CF-2A5A-CC25-E855-7091032A192A}"/>
              </a:ext>
            </a:extLst>
          </p:cNvPr>
          <p:cNvSpPr txBox="1">
            <a:spLocks/>
          </p:cNvSpPr>
          <p:nvPr/>
        </p:nvSpPr>
        <p:spPr>
          <a:xfrm>
            <a:off x="5895653" y="828562"/>
            <a:ext cx="5555861" cy="57120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sz="2200" b="1" dirty="0">
                <a:solidFill>
                  <a:schemeClr val="bg1"/>
                </a:solidFill>
              </a:rPr>
              <a:t>OVERVIEW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b="1" dirty="0">
                <a:solidFill>
                  <a:schemeClr val="bg1"/>
                </a:solidFill>
              </a:rPr>
              <a:t>motivation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b="1" dirty="0">
                <a:solidFill>
                  <a:schemeClr val="bg1"/>
                </a:solidFill>
              </a:rPr>
              <a:t>CONTRIBUTIONS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b="1" dirty="0">
                <a:solidFill>
                  <a:schemeClr val="bg1"/>
                </a:solidFill>
              </a:rPr>
              <a:t>BACKGROUND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b="1" dirty="0">
                <a:solidFill>
                  <a:schemeClr val="bg1"/>
                </a:solidFill>
              </a:rPr>
              <a:t>EXPERIMENTAL ANALYSIS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b="1" dirty="0">
                <a:solidFill>
                  <a:schemeClr val="bg1"/>
                </a:solidFill>
              </a:rPr>
              <a:t>CONCLUSIONS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b="1" dirty="0">
                <a:solidFill>
                  <a:schemeClr val="bg1"/>
                </a:solidFill>
              </a:rPr>
              <a:t>System description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b="1" dirty="0">
                <a:solidFill>
                  <a:schemeClr val="bg1"/>
                </a:solidFill>
              </a:rPr>
              <a:t>LIVE PRESENTATION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b="1" dirty="0">
                <a:solidFill>
                  <a:schemeClr val="bg1"/>
                </a:solidFill>
              </a:rPr>
              <a:t>questions</a:t>
            </a:r>
          </a:p>
          <a:p>
            <a:pPr marL="457200" indent="-457200">
              <a:buFont typeface="+mj-lt"/>
              <a:buAutoNum type="arabicPeriod"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BBC881B-823A-726B-84DA-469684E14F77}"/>
              </a:ext>
            </a:extLst>
          </p:cNvPr>
          <p:cNvSpPr txBox="1">
            <a:spLocks/>
          </p:cNvSpPr>
          <p:nvPr/>
        </p:nvSpPr>
        <p:spPr>
          <a:xfrm>
            <a:off x="6610575" y="57823"/>
            <a:ext cx="5052508" cy="65241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bg1"/>
                </a:solidFill>
              </a:rPr>
              <a:t>Presentation Structure</a:t>
            </a:r>
          </a:p>
        </p:txBody>
      </p:sp>
    </p:spTree>
    <p:extLst>
      <p:ext uri="{BB962C8B-B14F-4D97-AF65-F5344CB8AC3E}">
        <p14:creationId xmlns:p14="http://schemas.microsoft.com/office/powerpoint/2010/main" val="23495457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cture containing circle, screenshot, clock, light">
            <a:extLst>
              <a:ext uri="{FF2B5EF4-FFF2-40B4-BE49-F238E27FC236}">
                <a16:creationId xmlns:a16="http://schemas.microsoft.com/office/drawing/2014/main" id="{90A6C72B-AA1B-4F29-E625-D16A6A879F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 rot="10800000">
            <a:off x="-2" y="0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7B8571-8B16-174A-F0F7-10F485D7F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523" y="1355243"/>
            <a:ext cx="6096741" cy="93653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400" dirty="0"/>
              <a:t>Highly Correlated Features</a:t>
            </a:r>
            <a:endParaRPr lang="en-US" sz="4400" b="1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B3FFBAC-AB0F-448D-A038-E132C4CF5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939" y="1091146"/>
            <a:ext cx="3694176" cy="458114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ircle, screenshot, clock, light">
            <a:extLst>
              <a:ext uri="{FF2B5EF4-FFF2-40B4-BE49-F238E27FC236}">
                <a16:creationId xmlns:a16="http://schemas.microsoft.com/office/drawing/2014/main" id="{41C49124-E60B-D5A8-057E-47890A9EB7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00" r="44129"/>
          <a:stretch/>
        </p:blipFill>
        <p:spPr>
          <a:xfrm>
            <a:off x="1286934" y="1254281"/>
            <a:ext cx="3364187" cy="4254879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82992" y="2374385"/>
            <a:ext cx="55775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8">
            <a:extLst>
              <a:ext uri="{FF2B5EF4-FFF2-40B4-BE49-F238E27FC236}">
                <a16:creationId xmlns:a16="http://schemas.microsoft.com/office/drawing/2014/main" id="{4F5202D8-8DA1-BE56-27D3-CE19B8E7C807}"/>
              </a:ext>
            </a:extLst>
          </p:cNvPr>
          <p:cNvSpPr txBox="1">
            <a:spLocks/>
          </p:cNvSpPr>
          <p:nvPr/>
        </p:nvSpPr>
        <p:spPr>
          <a:xfrm>
            <a:off x="5459582" y="2535234"/>
            <a:ext cx="5696098" cy="33338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Calibri" panose="020F0502020204030204" pitchFamily="34" charset="0"/>
              <a:buChar char="Ø"/>
            </a:pP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B5F65EE1-B1E1-6DE4-0903-F4B703F16B27}"/>
              </a:ext>
            </a:extLst>
          </p:cNvPr>
          <p:cNvSpPr txBox="1">
            <a:spLocks/>
          </p:cNvSpPr>
          <p:nvPr/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dirty="0"/>
          </a:p>
        </p:txBody>
      </p: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D1A0892B-3E54-1162-0B87-9D7039A15F30}"/>
              </a:ext>
            </a:extLst>
          </p:cNvPr>
          <p:cNvSpPr txBox="1">
            <a:spLocks/>
          </p:cNvSpPr>
          <p:nvPr/>
        </p:nvSpPr>
        <p:spPr>
          <a:xfrm>
            <a:off x="1289501" y="2475347"/>
            <a:ext cx="9607276" cy="332162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6D347F-2D6A-BFB4-1CBB-0096922CA4DD}"/>
              </a:ext>
            </a:extLst>
          </p:cNvPr>
          <p:cNvSpPr txBox="1"/>
          <p:nvPr/>
        </p:nvSpPr>
        <p:spPr>
          <a:xfrm>
            <a:off x="5468296" y="2823482"/>
            <a:ext cx="34725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Pearson &amp; Spearman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95% correlation</a:t>
            </a:r>
            <a:endParaRPr lang="en-CY" sz="2400" dirty="0"/>
          </a:p>
        </p:txBody>
      </p:sp>
      <p:graphicFrame>
        <p:nvGraphicFramePr>
          <p:cNvPr id="8" name="Table 10">
            <a:extLst>
              <a:ext uri="{FF2B5EF4-FFF2-40B4-BE49-F238E27FC236}">
                <a16:creationId xmlns:a16="http://schemas.microsoft.com/office/drawing/2014/main" id="{8158209D-B5B3-E019-C18E-C9F3790D7D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0460899"/>
              </p:ext>
            </p:extLst>
          </p:nvPr>
        </p:nvGraphicFramePr>
        <p:xfrm>
          <a:off x="5582992" y="4021490"/>
          <a:ext cx="6216155" cy="16327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4177">
                  <a:extLst>
                    <a:ext uri="{9D8B030D-6E8A-4147-A177-3AD203B41FA5}">
                      <a16:colId xmlns:a16="http://schemas.microsoft.com/office/drawing/2014/main" val="2652723580"/>
                    </a:ext>
                  </a:extLst>
                </a:gridCol>
                <a:gridCol w="2389926">
                  <a:extLst>
                    <a:ext uri="{9D8B030D-6E8A-4147-A177-3AD203B41FA5}">
                      <a16:colId xmlns:a16="http://schemas.microsoft.com/office/drawing/2014/main" val="1691282368"/>
                    </a:ext>
                  </a:extLst>
                </a:gridCol>
                <a:gridCol w="2072052">
                  <a:extLst>
                    <a:ext uri="{9D8B030D-6E8A-4147-A177-3AD203B41FA5}">
                      <a16:colId xmlns:a16="http://schemas.microsoft.com/office/drawing/2014/main" val="2053488019"/>
                    </a:ext>
                  </a:extLst>
                </a:gridCol>
              </a:tblGrid>
              <a:tr h="546734">
                <a:tc>
                  <a:txBody>
                    <a:bodyPr/>
                    <a:lstStyle/>
                    <a:p>
                      <a:r>
                        <a:rPr lang="en-US" dirty="0"/>
                        <a:t>Algorithm</a:t>
                      </a:r>
                      <a:endParaRPr lang="en-CY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CIC-DDoS2019</a:t>
                      </a:r>
                      <a:endParaRPr lang="en-CY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CIC-IDS2017</a:t>
                      </a:r>
                      <a:endParaRPr lang="en-CY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304372"/>
                  </a:ext>
                </a:extLst>
              </a:tr>
              <a:tr h="546734">
                <a:tc>
                  <a:txBody>
                    <a:bodyPr/>
                    <a:lstStyle/>
                    <a:p>
                      <a:r>
                        <a:rPr lang="en-US" dirty="0"/>
                        <a:t>Pearson</a:t>
                      </a:r>
                      <a:endParaRPr lang="en-CY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 Correlations</a:t>
                      </a:r>
                      <a:endParaRPr lang="en-CY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 Correlations</a:t>
                      </a:r>
                      <a:endParaRPr lang="en-CY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9568569"/>
                  </a:ext>
                </a:extLst>
              </a:tr>
              <a:tr h="539245">
                <a:tc>
                  <a:txBody>
                    <a:bodyPr/>
                    <a:lstStyle/>
                    <a:p>
                      <a:r>
                        <a:rPr lang="en-US" dirty="0"/>
                        <a:t>Spearman</a:t>
                      </a:r>
                      <a:endParaRPr lang="en-CY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 Correlations</a:t>
                      </a:r>
                      <a:endParaRPr lang="en-CY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 Correlations</a:t>
                      </a:r>
                      <a:endParaRPr lang="en-CY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66574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01527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cture containing circle, screenshot, clock, light">
            <a:extLst>
              <a:ext uri="{FF2B5EF4-FFF2-40B4-BE49-F238E27FC236}">
                <a16:creationId xmlns:a16="http://schemas.microsoft.com/office/drawing/2014/main" id="{90A6C72B-AA1B-4F29-E625-D16A6A879F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 rot="10800000">
            <a:off x="-2" y="0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7B8571-8B16-174A-F0F7-10F485D7F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523" y="1355243"/>
            <a:ext cx="6096741" cy="9365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K-Best Features</a:t>
            </a:r>
            <a:endParaRPr lang="en-US" sz="4400" b="1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B3FFBAC-AB0F-448D-A038-E132C4CF5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939" y="1091146"/>
            <a:ext cx="3694176" cy="458114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ircle, screenshot, clock, light">
            <a:extLst>
              <a:ext uri="{FF2B5EF4-FFF2-40B4-BE49-F238E27FC236}">
                <a16:creationId xmlns:a16="http://schemas.microsoft.com/office/drawing/2014/main" id="{41C49124-E60B-D5A8-057E-47890A9EB7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00" r="44129"/>
          <a:stretch/>
        </p:blipFill>
        <p:spPr>
          <a:xfrm>
            <a:off x="1286934" y="1254281"/>
            <a:ext cx="3364187" cy="4254879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82992" y="2374385"/>
            <a:ext cx="55775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8">
            <a:extLst>
              <a:ext uri="{FF2B5EF4-FFF2-40B4-BE49-F238E27FC236}">
                <a16:creationId xmlns:a16="http://schemas.microsoft.com/office/drawing/2014/main" id="{4F5202D8-8DA1-BE56-27D3-CE19B8E7C807}"/>
              </a:ext>
            </a:extLst>
          </p:cNvPr>
          <p:cNvSpPr txBox="1">
            <a:spLocks/>
          </p:cNvSpPr>
          <p:nvPr/>
        </p:nvSpPr>
        <p:spPr>
          <a:xfrm>
            <a:off x="5459582" y="2535234"/>
            <a:ext cx="5696098" cy="33338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Calibri" panose="020F0502020204030204" pitchFamily="34" charset="0"/>
              <a:buChar char="Ø"/>
            </a:pP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B5F65EE1-B1E1-6DE4-0903-F4B703F16B27}"/>
              </a:ext>
            </a:extLst>
          </p:cNvPr>
          <p:cNvSpPr txBox="1">
            <a:spLocks/>
          </p:cNvSpPr>
          <p:nvPr/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dirty="0"/>
          </a:p>
        </p:txBody>
      </p: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D1A0892B-3E54-1162-0B87-9D7039A15F30}"/>
              </a:ext>
            </a:extLst>
          </p:cNvPr>
          <p:cNvSpPr txBox="1">
            <a:spLocks/>
          </p:cNvSpPr>
          <p:nvPr/>
        </p:nvSpPr>
        <p:spPr>
          <a:xfrm>
            <a:off x="1289501" y="2475347"/>
            <a:ext cx="9607276" cy="332162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6D347F-2D6A-BFB4-1CBB-0096922CA4DD}"/>
              </a:ext>
            </a:extLst>
          </p:cNvPr>
          <p:cNvSpPr txBox="1"/>
          <p:nvPr/>
        </p:nvSpPr>
        <p:spPr>
          <a:xfrm>
            <a:off x="5282939" y="2632502"/>
            <a:ext cx="617760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ANOVA &amp; Mutual Information Tests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{best-5, best-10, best-15, …, best-50}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+1 point for each feature, for every appearance in any of the best-k subsets </a:t>
            </a:r>
            <a:endParaRPr lang="en-CY" sz="2400" dirty="0"/>
          </a:p>
        </p:txBody>
      </p:sp>
    </p:spTree>
    <p:extLst>
      <p:ext uri="{BB962C8B-B14F-4D97-AF65-F5344CB8AC3E}">
        <p14:creationId xmlns:p14="http://schemas.microsoft.com/office/powerpoint/2010/main" val="42319159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358C168F-2623-9F99-21BC-1A1E7B80E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E179714A-00B8-78FB-5112-71C6CF9AB2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6405434"/>
              </p:ext>
            </p:extLst>
          </p:nvPr>
        </p:nvGraphicFramePr>
        <p:xfrm>
          <a:off x="-62493" y="1988504"/>
          <a:ext cx="11145671" cy="44122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2E962C7D-A09F-B58E-C354-543F7D04F48B}"/>
              </a:ext>
            </a:extLst>
          </p:cNvPr>
          <p:cNvSpPr txBox="1">
            <a:spLocks/>
          </p:cNvSpPr>
          <p:nvPr/>
        </p:nvSpPr>
        <p:spPr>
          <a:xfrm>
            <a:off x="601722" y="619542"/>
            <a:ext cx="6612625" cy="72613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CIC-DDoS2019, K-Best Features Histogram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5D8F3E4-1706-0AB8-D5CB-AB37D06CF23B}"/>
              </a:ext>
            </a:extLst>
          </p:cNvPr>
          <p:cNvSpPr txBox="1">
            <a:spLocks/>
          </p:cNvSpPr>
          <p:nvPr/>
        </p:nvSpPr>
        <p:spPr>
          <a:xfrm>
            <a:off x="7505795" y="338865"/>
            <a:ext cx="4394756" cy="15473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Font typeface="+mj-lt"/>
              <a:buAutoNum type="arabicPeriod"/>
            </a:pPr>
            <a:r>
              <a:rPr lang="en-US" sz="2400" b="1" dirty="0"/>
              <a:t>Fwd Packet Length Max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400" b="1" dirty="0"/>
              <a:t>Flow Bytes/s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400" b="1" dirty="0"/>
              <a:t>Act_data_pkt_fwd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400" b="1" dirty="0"/>
              <a:t>Protocol</a:t>
            </a:r>
          </a:p>
        </p:txBody>
      </p:sp>
    </p:spTree>
    <p:extLst>
      <p:ext uri="{BB962C8B-B14F-4D97-AF65-F5344CB8AC3E}">
        <p14:creationId xmlns:p14="http://schemas.microsoft.com/office/powerpoint/2010/main" val="12428282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358C168F-2623-9F99-21BC-1A1E7B80E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E962C7D-A09F-B58E-C354-543F7D04F48B}"/>
              </a:ext>
            </a:extLst>
          </p:cNvPr>
          <p:cNvSpPr txBox="1">
            <a:spLocks/>
          </p:cNvSpPr>
          <p:nvPr/>
        </p:nvSpPr>
        <p:spPr>
          <a:xfrm>
            <a:off x="601722" y="619542"/>
            <a:ext cx="6612625" cy="72613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CIC-DDoS2017, K-Best Features Histogram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5D8F3E4-1706-0AB8-D5CB-AB37D06CF23B}"/>
              </a:ext>
            </a:extLst>
          </p:cNvPr>
          <p:cNvSpPr txBox="1">
            <a:spLocks/>
          </p:cNvSpPr>
          <p:nvPr/>
        </p:nvSpPr>
        <p:spPr>
          <a:xfrm>
            <a:off x="7505795" y="407494"/>
            <a:ext cx="4394756" cy="15396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Font typeface="+mj-lt"/>
              <a:buAutoNum type="arabicPeriod"/>
            </a:pPr>
            <a:r>
              <a:rPr lang="en-US" sz="2400" b="1" dirty="0"/>
              <a:t>Flow Duration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400" b="1" dirty="0"/>
              <a:t>Max Packet Length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400" b="1" dirty="0"/>
              <a:t>Flow IAT Std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400" b="1" dirty="0"/>
              <a:t>Total Fwd Packets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5C74B30-A22D-3212-E85C-D7AB15B568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9576631"/>
              </p:ext>
            </p:extLst>
          </p:nvPr>
        </p:nvGraphicFramePr>
        <p:xfrm>
          <a:off x="601722" y="2077570"/>
          <a:ext cx="10486801" cy="41080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106909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358C168F-2623-9F99-21BC-1A1E7B80E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-695932" y="0"/>
            <a:ext cx="12884757" cy="6857990"/>
          </a:xfrm>
          <a:prstGeom prst="rect">
            <a:avLst/>
          </a:prstGeom>
        </p:spPr>
      </p:pic>
      <p:sp>
        <p:nvSpPr>
          <p:cNvPr id="5" name="Content Placeholder 36">
            <a:extLst>
              <a:ext uri="{FF2B5EF4-FFF2-40B4-BE49-F238E27FC236}">
                <a16:creationId xmlns:a16="http://schemas.microsoft.com/office/drawing/2014/main" id="{70FD84CF-2A5A-CC25-E855-7091032A192A}"/>
              </a:ext>
            </a:extLst>
          </p:cNvPr>
          <p:cNvSpPr txBox="1">
            <a:spLocks/>
          </p:cNvSpPr>
          <p:nvPr/>
        </p:nvSpPr>
        <p:spPr>
          <a:xfrm>
            <a:off x="5375204" y="663836"/>
            <a:ext cx="7428567" cy="49655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sz="2000" b="1" dirty="0">
                <a:solidFill>
                  <a:schemeClr val="bg1"/>
                </a:solidFill>
              </a:rPr>
              <a:t>Decision tree classifier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dirty="0">
                <a:solidFill>
                  <a:schemeClr val="bg1"/>
                </a:solidFill>
              </a:rPr>
              <a:t>Random forest classifier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dirty="0">
                <a:solidFill>
                  <a:schemeClr val="bg1"/>
                </a:solidFill>
              </a:rPr>
              <a:t>Extreme gradient boost classifier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dirty="0">
                <a:solidFill>
                  <a:schemeClr val="bg1"/>
                </a:solidFill>
              </a:rPr>
              <a:t>K-nearest neighbors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dirty="0">
                <a:solidFill>
                  <a:schemeClr val="bg1"/>
                </a:solidFill>
              </a:rPr>
              <a:t>Linear discriminant analysis</a:t>
            </a:r>
          </a:p>
          <a:p>
            <a:pPr marL="457200" indent="-457200">
              <a:buFont typeface="+mj-lt"/>
              <a:buAutoNum type="arabicPeriod"/>
            </a:pPr>
            <a:endParaRPr lang="en-US" sz="2000" b="1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</a:rPr>
              <a:t>Default hyperparameters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</a:rPr>
              <a:t>10-Fold cross validation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</a:rPr>
              <a:t>Feature normalization at [0, 1] scale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</a:rPr>
              <a:t>CIC-DDOS2019: 100,000 samples/class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</a:rPr>
              <a:t>CIC-IDS2017: 10,000 samples/class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BBC881B-823A-726B-84DA-469684E14F77}"/>
              </a:ext>
            </a:extLst>
          </p:cNvPr>
          <p:cNvSpPr txBox="1">
            <a:spLocks/>
          </p:cNvSpPr>
          <p:nvPr/>
        </p:nvSpPr>
        <p:spPr>
          <a:xfrm>
            <a:off x="7044578" y="0"/>
            <a:ext cx="4724521" cy="65241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bg1"/>
                </a:solidFill>
              </a:rPr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4200116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358C168F-2623-9F99-21BC-1A1E7B80E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5D8F3E4-1706-0AB8-D5CB-AB37D06CF23B}"/>
              </a:ext>
            </a:extLst>
          </p:cNvPr>
          <p:cNvSpPr txBox="1">
            <a:spLocks/>
          </p:cNvSpPr>
          <p:nvPr/>
        </p:nvSpPr>
        <p:spPr>
          <a:xfrm>
            <a:off x="8388529" y="1943451"/>
            <a:ext cx="3651071" cy="25139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Validation accuracy ranking</a:t>
            </a:r>
          </a:p>
          <a:p>
            <a:pPr marL="457200" indent="-457200">
              <a:buFont typeface="+mj-lt"/>
              <a:buAutoNum type="arabicPeriod"/>
            </a:pPr>
            <a:endParaRPr lang="en-US" sz="2400" b="1" dirty="0"/>
          </a:p>
          <a:p>
            <a:pPr marL="742950" indent="-742950">
              <a:buFont typeface="+mj-lt"/>
              <a:buAutoNum type="arabicPeriod"/>
            </a:pPr>
            <a:r>
              <a:rPr lang="en-US" sz="2400" b="1" dirty="0"/>
              <a:t>XGBC (~70%)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400" b="1" dirty="0"/>
              <a:t>RFC (~70%)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400" b="1" dirty="0"/>
              <a:t>DTC (~70%)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400" b="1" dirty="0"/>
              <a:t>KNN (55-60%)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400" b="1" dirty="0"/>
              <a:t>LDA (50-55%)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099BDC-4FD0-35D1-F052-132AACD27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801" y="704635"/>
            <a:ext cx="8058101" cy="4873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434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358C168F-2623-9F99-21BC-1A1E7B80E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-76311"/>
            <a:ext cx="12191980" cy="685799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5D8F3E4-1706-0AB8-D5CB-AB37D06CF23B}"/>
              </a:ext>
            </a:extLst>
          </p:cNvPr>
          <p:cNvSpPr txBox="1">
            <a:spLocks/>
          </p:cNvSpPr>
          <p:nvPr/>
        </p:nvSpPr>
        <p:spPr>
          <a:xfrm>
            <a:off x="8559229" y="2216276"/>
            <a:ext cx="3861098" cy="21821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Validation accuracy ranking</a:t>
            </a:r>
          </a:p>
          <a:p>
            <a:pPr marL="457200" indent="-457200">
              <a:buFont typeface="+mj-lt"/>
              <a:buAutoNum type="arabicPeriod"/>
            </a:pPr>
            <a:endParaRPr lang="en-US" sz="2400" b="1" dirty="0"/>
          </a:p>
          <a:p>
            <a:pPr marL="742950" indent="-742950">
              <a:buFont typeface="+mj-lt"/>
              <a:buAutoNum type="arabicPeriod"/>
            </a:pPr>
            <a:r>
              <a:rPr lang="en-US" sz="2400" b="1" dirty="0"/>
              <a:t>XGBC (~98%)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400" b="1" dirty="0"/>
              <a:t>RFC (~97%)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400" b="1" dirty="0"/>
              <a:t>DTC (~97%)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400" b="1" dirty="0"/>
              <a:t>KNN (~95%)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FD8E16-4C1E-74AE-3B3C-33A596F37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730" y="865990"/>
            <a:ext cx="8217789" cy="4973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9749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358C168F-2623-9F99-21BC-1A1E7B80E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5D8F3E4-1706-0AB8-D5CB-AB37D06CF23B}"/>
              </a:ext>
            </a:extLst>
          </p:cNvPr>
          <p:cNvSpPr txBox="1">
            <a:spLocks/>
          </p:cNvSpPr>
          <p:nvPr/>
        </p:nvSpPr>
        <p:spPr>
          <a:xfrm>
            <a:off x="8388529" y="1943451"/>
            <a:ext cx="3861098" cy="25139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Training duration ranking</a:t>
            </a:r>
          </a:p>
          <a:p>
            <a:pPr marL="457200" indent="-457200">
              <a:buFont typeface="+mj-lt"/>
              <a:buAutoNum type="arabicPeriod"/>
            </a:pPr>
            <a:endParaRPr lang="en-US" sz="2400" b="1" dirty="0"/>
          </a:p>
          <a:p>
            <a:pPr marL="742950" indent="-742950">
              <a:buFont typeface="+mj-lt"/>
              <a:buAutoNum type="arabicPeriod"/>
            </a:pPr>
            <a:r>
              <a:rPr lang="en-US" sz="2400" b="1" dirty="0"/>
              <a:t>LDA ( &lt; 1 mins)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400" b="1" dirty="0"/>
              <a:t>DTC ( &lt; 1 mins)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400" b="1" dirty="0"/>
              <a:t>RFC (~ 40 mins)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400" b="1" dirty="0"/>
              <a:t>XGBC ( ~ 70 mins)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400" b="1" dirty="0"/>
              <a:t>KNN (~ 110 mins)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74AC1C6-B8FC-98D8-9B44-7B778FC569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864" y="1242510"/>
            <a:ext cx="8196655" cy="44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3098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358C168F-2623-9F99-21BC-1A1E7B80E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BBC881B-823A-726B-84DA-469684E14F77}"/>
              </a:ext>
            </a:extLst>
          </p:cNvPr>
          <p:cNvSpPr txBox="1">
            <a:spLocks/>
          </p:cNvSpPr>
          <p:nvPr/>
        </p:nvSpPr>
        <p:spPr>
          <a:xfrm>
            <a:off x="1097280" y="3429000"/>
            <a:ext cx="7342094" cy="896111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6000" b="1" dirty="0">
                <a:solidFill>
                  <a:srgbClr val="FFFFFF"/>
                </a:solidFill>
              </a:rPr>
              <a:t>Pearson vs Spearman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342088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358C168F-2623-9F99-21BC-1A1E7B80E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96B8FE7-C351-0A1F-0DA8-141DF6F32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3431" y="291548"/>
            <a:ext cx="4387779" cy="409197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4CBB398-2DEF-75D2-ECDB-BE2CC88611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1" y="295963"/>
            <a:ext cx="4598504" cy="408755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53B9877-99C4-60E8-7AA3-759AB5CE60B2}"/>
              </a:ext>
            </a:extLst>
          </p:cNvPr>
          <p:cNvSpPr txBox="1"/>
          <p:nvPr/>
        </p:nvSpPr>
        <p:spPr>
          <a:xfrm>
            <a:off x="1353431" y="4678017"/>
            <a:ext cx="9232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Only with KNN, Pearson identified correlations lead to better accuracies for both datasets</a:t>
            </a:r>
            <a:endParaRPr lang="en-CY" dirty="0"/>
          </a:p>
        </p:txBody>
      </p:sp>
    </p:spTree>
    <p:extLst>
      <p:ext uri="{BB962C8B-B14F-4D97-AF65-F5344CB8AC3E}">
        <p14:creationId xmlns:p14="http://schemas.microsoft.com/office/powerpoint/2010/main" val="35026211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circle, screenshot, clock, light">
            <a:extLst>
              <a:ext uri="{FF2B5EF4-FFF2-40B4-BE49-F238E27FC236}">
                <a16:creationId xmlns:a16="http://schemas.microsoft.com/office/drawing/2014/main" id="{90A6C72B-AA1B-4F29-E625-D16A6A879F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152420" y="152410"/>
            <a:ext cx="12191980" cy="6857990"/>
          </a:xfrm>
          <a:prstGeom prst="rect">
            <a:avLst/>
          </a:prstGeom>
        </p:spPr>
      </p:pic>
      <p:pic>
        <p:nvPicPr>
          <p:cNvPr id="4" name="Picture 3" descr="A picture containing circle, screenshot, clock, light">
            <a:extLst>
              <a:ext uri="{FF2B5EF4-FFF2-40B4-BE49-F238E27FC236}">
                <a16:creationId xmlns:a16="http://schemas.microsoft.com/office/drawing/2014/main" id="{41C49124-E60B-D5A8-057E-47890A9EB7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7B8571-8B16-174A-F0F7-10F485D7F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6113" y="328107"/>
            <a:ext cx="3383280" cy="8014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1. OVERVIEW</a:t>
            </a:r>
          </a:p>
        </p:txBody>
      </p: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D1A0892B-3E54-1162-0B87-9D7039A15F30}"/>
              </a:ext>
            </a:extLst>
          </p:cNvPr>
          <p:cNvSpPr txBox="1">
            <a:spLocks/>
          </p:cNvSpPr>
          <p:nvPr/>
        </p:nvSpPr>
        <p:spPr>
          <a:xfrm>
            <a:off x="1289501" y="2475347"/>
            <a:ext cx="9607276" cy="332162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B5F65EE1-B1E1-6DE4-0903-F4B703F16B27}"/>
              </a:ext>
            </a:extLst>
          </p:cNvPr>
          <p:cNvSpPr txBox="1">
            <a:spLocks/>
          </p:cNvSpPr>
          <p:nvPr/>
        </p:nvSpPr>
        <p:spPr>
          <a:xfrm>
            <a:off x="5900569" y="1734007"/>
            <a:ext cx="5932841" cy="312307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 Implementation of a web application that automates data analysis operations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 Experimental analysis of 2 cyber-attack datasets and evaluation of several algorithms used in data analytics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42470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358C168F-2623-9F99-21BC-1A1E7B80E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BBC881B-823A-726B-84DA-469684E14F77}"/>
              </a:ext>
            </a:extLst>
          </p:cNvPr>
          <p:cNvSpPr txBox="1">
            <a:spLocks/>
          </p:cNvSpPr>
          <p:nvPr/>
        </p:nvSpPr>
        <p:spPr>
          <a:xfrm>
            <a:off x="1097279" y="3130476"/>
            <a:ext cx="9031045" cy="11946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6000" b="1" dirty="0">
                <a:solidFill>
                  <a:srgbClr val="FFFFFF"/>
                </a:solidFill>
              </a:rPr>
              <a:t>ANOVA vs Mutual Information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114633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358C168F-2623-9F99-21BC-1A1E7B80E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A3936E-F3D1-2E8E-C4F1-5A79EF3F96EA}"/>
              </a:ext>
            </a:extLst>
          </p:cNvPr>
          <p:cNvSpPr txBox="1"/>
          <p:nvPr/>
        </p:nvSpPr>
        <p:spPr>
          <a:xfrm>
            <a:off x="1353431" y="4678017"/>
            <a:ext cx="9023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Mutual Information performed slightly better than ANOVA in all cases except from LDA </a:t>
            </a:r>
            <a:endParaRPr lang="en-CY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BD6A3B-5C25-F208-532F-D4E9706F3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8659" y="302226"/>
            <a:ext cx="4391153" cy="40708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C94A67-3387-A73B-E940-A5A85FE0A5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5327" y="307022"/>
            <a:ext cx="4625388" cy="406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4370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358C168F-2623-9F99-21BC-1A1E7B80E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A3936E-F3D1-2E8E-C4F1-5A79EF3F96EA}"/>
              </a:ext>
            </a:extLst>
          </p:cNvPr>
          <p:cNvSpPr txBox="1"/>
          <p:nvPr/>
        </p:nvSpPr>
        <p:spPr>
          <a:xfrm>
            <a:off x="1353431" y="4678017"/>
            <a:ext cx="9086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Mutual Information was significantly faster in the CIC-DDoS2019 dataset.</a:t>
            </a:r>
            <a:endParaRPr lang="en-CY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95BD1D-0CFE-0E30-A355-CFE16A5E9D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4134" y="288795"/>
            <a:ext cx="4520321" cy="40843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7606922-7386-C4B9-FB70-9A90B6B14A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7545" y="288795"/>
            <a:ext cx="4177325" cy="4084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826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358C168F-2623-9F99-21BC-1A1E7B80E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-107576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BBC881B-823A-726B-84DA-469684E14F77}"/>
              </a:ext>
            </a:extLst>
          </p:cNvPr>
          <p:cNvSpPr txBox="1">
            <a:spLocks/>
          </p:cNvSpPr>
          <p:nvPr/>
        </p:nvSpPr>
        <p:spPr>
          <a:xfrm>
            <a:off x="5427234" y="0"/>
            <a:ext cx="6341866" cy="8606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bg1"/>
                </a:solidFill>
              </a:rPr>
              <a:t>Hyperparameter Tuning</a:t>
            </a:r>
          </a:p>
        </p:txBody>
      </p:sp>
      <p:graphicFrame>
        <p:nvGraphicFramePr>
          <p:cNvPr id="2" name="Table 10">
            <a:extLst>
              <a:ext uri="{FF2B5EF4-FFF2-40B4-BE49-F238E27FC236}">
                <a16:creationId xmlns:a16="http://schemas.microsoft.com/office/drawing/2014/main" id="{6901D538-2D6E-400C-B51F-054EDCBBCD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9713873"/>
              </p:ext>
            </p:extLst>
          </p:nvPr>
        </p:nvGraphicFramePr>
        <p:xfrm>
          <a:off x="6282467" y="2732105"/>
          <a:ext cx="4883971" cy="3553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8382">
                  <a:extLst>
                    <a:ext uri="{9D8B030D-6E8A-4147-A177-3AD203B41FA5}">
                      <a16:colId xmlns:a16="http://schemas.microsoft.com/office/drawing/2014/main" val="2652723580"/>
                    </a:ext>
                  </a:extLst>
                </a:gridCol>
                <a:gridCol w="1846788">
                  <a:extLst>
                    <a:ext uri="{9D8B030D-6E8A-4147-A177-3AD203B41FA5}">
                      <a16:colId xmlns:a16="http://schemas.microsoft.com/office/drawing/2014/main" val="1691282368"/>
                    </a:ext>
                  </a:extLst>
                </a:gridCol>
                <a:gridCol w="1418801">
                  <a:extLst>
                    <a:ext uri="{9D8B030D-6E8A-4147-A177-3AD203B41FA5}">
                      <a16:colId xmlns:a16="http://schemas.microsoft.com/office/drawing/2014/main" val="2028452284"/>
                    </a:ext>
                  </a:extLst>
                </a:gridCol>
              </a:tblGrid>
              <a:tr h="50976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Algorithm</a:t>
                      </a:r>
                      <a:endParaRPr lang="en-CY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Combinations</a:t>
                      </a:r>
                      <a:endParaRPr lang="en-CY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Subset Length</a:t>
                      </a:r>
                      <a:endParaRPr lang="en-CY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304372"/>
                  </a:ext>
                </a:extLst>
              </a:tr>
              <a:tr h="58904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DTC</a:t>
                      </a:r>
                      <a:endParaRPr lang="en-CY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l-GR" sz="18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2160</a:t>
                      </a:r>
                      <a:endParaRPr lang="en-CY" sz="18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10</a:t>
                      </a:r>
                      <a:endParaRPr lang="en-CY" sz="18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19568569"/>
                  </a:ext>
                </a:extLst>
              </a:tr>
              <a:tr h="58098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RFC</a:t>
                      </a:r>
                      <a:endParaRPr lang="en-CY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2880</a:t>
                      </a:r>
                      <a:endParaRPr lang="en-CY" sz="18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15</a:t>
                      </a:r>
                      <a:endParaRPr lang="en-CY" sz="18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66657450"/>
                  </a:ext>
                </a:extLst>
              </a:tr>
              <a:tr h="58098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XGBC</a:t>
                      </a:r>
                      <a:endParaRPr lang="en-CY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864</a:t>
                      </a:r>
                      <a:endParaRPr lang="en-CY" sz="18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20</a:t>
                      </a:r>
                      <a:endParaRPr lang="en-CY" sz="18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94893678"/>
                  </a:ext>
                </a:extLst>
              </a:tr>
              <a:tr h="58098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KNN</a:t>
                      </a:r>
                      <a:endParaRPr lang="en-CY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1650</a:t>
                      </a:r>
                      <a:endParaRPr lang="en-CY" sz="18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15</a:t>
                      </a:r>
                      <a:endParaRPr lang="en-CY" sz="18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4027375"/>
                  </a:ext>
                </a:extLst>
              </a:tr>
              <a:tr h="58098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n-lt"/>
                        </a:rPr>
                        <a:t>LDA</a:t>
                      </a:r>
                      <a:endParaRPr lang="en-CY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960</a:t>
                      </a:r>
                      <a:endParaRPr lang="en-CY" sz="18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15</a:t>
                      </a:r>
                      <a:endParaRPr lang="en-CY" sz="18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1224800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8C96B3E-7C89-3471-6069-D1487F68C0ED}"/>
              </a:ext>
            </a:extLst>
          </p:cNvPr>
          <p:cNvSpPr txBox="1"/>
          <p:nvPr/>
        </p:nvSpPr>
        <p:spPr>
          <a:xfrm>
            <a:off x="5561476" y="1149043"/>
            <a:ext cx="63418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Reduced version of CIC-DDoS2019 dataset (10,000 samples/class)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5-Fold cross validation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Use of most accurate subset with shortest length</a:t>
            </a:r>
          </a:p>
        </p:txBody>
      </p:sp>
    </p:spTree>
    <p:extLst>
      <p:ext uri="{BB962C8B-B14F-4D97-AF65-F5344CB8AC3E}">
        <p14:creationId xmlns:p14="http://schemas.microsoft.com/office/powerpoint/2010/main" val="37656774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358C168F-2623-9F99-21BC-1A1E7B80E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A3936E-F3D1-2E8E-C4F1-5A79EF3F96EA}"/>
              </a:ext>
            </a:extLst>
          </p:cNvPr>
          <p:cNvSpPr txBox="1"/>
          <p:nvPr/>
        </p:nvSpPr>
        <p:spPr>
          <a:xfrm>
            <a:off x="1875177" y="4791439"/>
            <a:ext cx="90868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After tuning I retrained the algorithms with the best hyper-parameters found.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Surprisingly for DTC, the best hyperparameters identified for the reduced dataset are not the best for the normal version.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2FA300-03E8-1503-5C41-7D3D7A0E24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1619" y="204707"/>
            <a:ext cx="7408673" cy="4168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137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358C168F-2623-9F99-21BC-1A1E7B80E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A3936E-F3D1-2E8E-C4F1-5A79EF3F96EA}"/>
              </a:ext>
            </a:extLst>
          </p:cNvPr>
          <p:cNvSpPr txBox="1"/>
          <p:nvPr/>
        </p:nvSpPr>
        <p:spPr>
          <a:xfrm>
            <a:off x="1875177" y="4791439"/>
            <a:ext cx="96246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Accuracy drops as the dataset size increases due to overfitting. The accuracy stabilizes at about 2,000,000 sample size mark.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DTC didn’t perform well after tuning as it was supposed to be close to the other tree-based algorithms.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3FDCC4-F64C-2DEE-2A87-9796969CD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716" y="182588"/>
            <a:ext cx="6274830" cy="4087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8028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358C168F-2623-9F99-21BC-1A1E7B80E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A3936E-F3D1-2E8E-C4F1-5A79EF3F96EA}"/>
              </a:ext>
            </a:extLst>
          </p:cNvPr>
          <p:cNvSpPr txBox="1"/>
          <p:nvPr/>
        </p:nvSpPr>
        <p:spPr>
          <a:xfrm>
            <a:off x="2840773" y="4845227"/>
            <a:ext cx="6322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Training duration shows a linear increase with sample size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8A5644-CBA5-91C1-0C16-2020C4A99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9076" y="177502"/>
            <a:ext cx="6133847" cy="414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8054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358C168F-2623-9F99-21BC-1A1E7B80E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BBC881B-823A-726B-84DA-469684E14F77}"/>
              </a:ext>
            </a:extLst>
          </p:cNvPr>
          <p:cNvSpPr txBox="1">
            <a:spLocks/>
          </p:cNvSpPr>
          <p:nvPr/>
        </p:nvSpPr>
        <p:spPr>
          <a:xfrm>
            <a:off x="1097280" y="2935356"/>
            <a:ext cx="10058400" cy="13897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dirty="0">
                <a:solidFill>
                  <a:srgbClr val="FFFFFF"/>
                </a:solidFill>
              </a:rPr>
              <a:t>6. Conclusions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56444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circle, screenshot, clock, light">
            <a:extLst>
              <a:ext uri="{FF2B5EF4-FFF2-40B4-BE49-F238E27FC236}">
                <a16:creationId xmlns:a16="http://schemas.microsoft.com/office/drawing/2014/main" id="{90A6C72B-AA1B-4F29-E625-D16A6A879F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152420" y="152410"/>
            <a:ext cx="12191980" cy="6857990"/>
          </a:xfrm>
          <a:prstGeom prst="rect">
            <a:avLst/>
          </a:prstGeom>
        </p:spPr>
      </p:pic>
      <p:sp>
        <p:nvSpPr>
          <p:cNvPr id="8" name="Rectangle 10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picture containing circle, screenshot, clock, light">
            <a:extLst>
              <a:ext uri="{FF2B5EF4-FFF2-40B4-BE49-F238E27FC236}">
                <a16:creationId xmlns:a16="http://schemas.microsoft.com/office/drawing/2014/main" id="{41C49124-E60B-D5A8-057E-47890A9EB7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-2851" y="-75303"/>
            <a:ext cx="12191980" cy="6857990"/>
          </a:xfrm>
          <a:prstGeom prst="rect">
            <a:avLst/>
          </a:prstGeom>
        </p:spPr>
      </p:pic>
      <p:sp>
        <p:nvSpPr>
          <p:cNvPr id="13" name="rectangle">
            <a:extLst>
              <a:ext uri="{FF2B5EF4-FFF2-40B4-BE49-F238E27FC236}">
                <a16:creationId xmlns:a16="http://schemas.microsoft.com/office/drawing/2014/main" id="{5A5CD42F-AE21-4AA7-BD72-1BB06E7DB7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321734"/>
            <a:ext cx="10915923" cy="5596408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Straight Connector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7789" y="1910746"/>
            <a:ext cx="9618132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D1A0892B-3E54-1162-0B87-9D7039A15F30}"/>
              </a:ext>
            </a:extLst>
          </p:cNvPr>
          <p:cNvSpPr txBox="1">
            <a:spLocks/>
          </p:cNvSpPr>
          <p:nvPr/>
        </p:nvSpPr>
        <p:spPr>
          <a:xfrm>
            <a:off x="1289501" y="2475347"/>
            <a:ext cx="9607276" cy="332162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B5F65EE1-B1E1-6DE4-0903-F4B703F16B27}"/>
              </a:ext>
            </a:extLst>
          </p:cNvPr>
          <p:cNvSpPr txBox="1">
            <a:spLocks/>
          </p:cNvSpPr>
          <p:nvPr/>
        </p:nvSpPr>
        <p:spPr>
          <a:xfrm>
            <a:off x="1042839" y="2219540"/>
            <a:ext cx="10516550" cy="36478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</a:rPr>
              <a:t> Tree based algorithms were the most accurate with about 70% accuracy. These accuracies might not be realistic.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</a:rPr>
              <a:t> Simulation scenarios have fixed characteristics that the algorithms memorize and associate with the target classes =&gt; Overestimation, hard to generalize in different network setups.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</a:rPr>
              <a:t> The design of tree-based algorithms allow the association of the features’ values with the target =&gt; The problem of having biased features in the model that give away the target is more visible with these algorithms.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C41A9602-2C7B-2718-4B1A-AE74A09DB535}"/>
              </a:ext>
            </a:extLst>
          </p:cNvPr>
          <p:cNvSpPr txBox="1">
            <a:spLocks/>
          </p:cNvSpPr>
          <p:nvPr/>
        </p:nvSpPr>
        <p:spPr>
          <a:xfrm>
            <a:off x="1297787" y="1364415"/>
            <a:ext cx="9339219" cy="546331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Machine Learning algorithms 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0928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circle, screenshot, clock, light">
            <a:extLst>
              <a:ext uri="{FF2B5EF4-FFF2-40B4-BE49-F238E27FC236}">
                <a16:creationId xmlns:a16="http://schemas.microsoft.com/office/drawing/2014/main" id="{90A6C72B-AA1B-4F29-E625-D16A6A879F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152420" y="152410"/>
            <a:ext cx="12191980" cy="6857990"/>
          </a:xfrm>
          <a:prstGeom prst="rect">
            <a:avLst/>
          </a:prstGeom>
        </p:spPr>
      </p:pic>
      <p:sp>
        <p:nvSpPr>
          <p:cNvPr id="8" name="Rectangle 10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picture containing circle, screenshot, clock, light">
            <a:extLst>
              <a:ext uri="{FF2B5EF4-FFF2-40B4-BE49-F238E27FC236}">
                <a16:creationId xmlns:a16="http://schemas.microsoft.com/office/drawing/2014/main" id="{41C49124-E60B-D5A8-057E-47890A9EB7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-2851" y="-75303"/>
            <a:ext cx="12191980" cy="6857990"/>
          </a:xfrm>
          <a:prstGeom prst="rect">
            <a:avLst/>
          </a:prstGeom>
        </p:spPr>
      </p:pic>
      <p:sp>
        <p:nvSpPr>
          <p:cNvPr id="13" name="rectangle">
            <a:extLst>
              <a:ext uri="{FF2B5EF4-FFF2-40B4-BE49-F238E27FC236}">
                <a16:creationId xmlns:a16="http://schemas.microsoft.com/office/drawing/2014/main" id="{5A5CD42F-AE21-4AA7-BD72-1BB06E7DB7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321734"/>
            <a:ext cx="10915923" cy="5596408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Straight Connector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7789" y="1910746"/>
            <a:ext cx="9618132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D1A0892B-3E54-1162-0B87-9D7039A15F30}"/>
              </a:ext>
            </a:extLst>
          </p:cNvPr>
          <p:cNvSpPr txBox="1">
            <a:spLocks/>
          </p:cNvSpPr>
          <p:nvPr/>
        </p:nvSpPr>
        <p:spPr>
          <a:xfrm>
            <a:off x="1289501" y="2475347"/>
            <a:ext cx="9607276" cy="332162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B5F65EE1-B1E1-6DE4-0903-F4B703F16B27}"/>
              </a:ext>
            </a:extLst>
          </p:cNvPr>
          <p:cNvSpPr txBox="1">
            <a:spLocks/>
          </p:cNvSpPr>
          <p:nvPr/>
        </p:nvSpPr>
        <p:spPr>
          <a:xfrm>
            <a:off x="1042839" y="2063156"/>
            <a:ext cx="10100599" cy="332162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The best hyperparameters for reduced version of a dataset are not always the best for a different sample sizes. E.g. Decision tree classifier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The accuracy, drops when the sample size increases due to overfitting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C41A9602-2C7B-2718-4B1A-AE74A09DB535}"/>
              </a:ext>
            </a:extLst>
          </p:cNvPr>
          <p:cNvSpPr txBox="1">
            <a:spLocks/>
          </p:cNvSpPr>
          <p:nvPr/>
        </p:nvSpPr>
        <p:spPr>
          <a:xfrm>
            <a:off x="1297787" y="1364415"/>
            <a:ext cx="9339219" cy="546331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Machine Learning algorithms (Continued) 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436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circle, light, art&#10;&#10;Description automatically generated">
            <a:extLst>
              <a:ext uri="{FF2B5EF4-FFF2-40B4-BE49-F238E27FC236}">
                <a16:creationId xmlns:a16="http://schemas.microsoft.com/office/drawing/2014/main" id="{16D3462E-E267-5169-E93F-6D999FC50E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8" b="39252"/>
          <a:stretch/>
        </p:blipFill>
        <p:spPr>
          <a:xfrm>
            <a:off x="59187" y="-59157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3B5FD8-7FC1-B60A-2C1B-D3CA19555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042850"/>
            <a:ext cx="3969572" cy="769169"/>
          </a:xfrm>
        </p:spPr>
        <p:txBody>
          <a:bodyPr>
            <a:normAutofit/>
          </a:bodyPr>
          <a:lstStyle/>
          <a:p>
            <a:r>
              <a:rPr lang="en-US" b="1" dirty="0"/>
              <a:t>2. MOTIVATION</a:t>
            </a:r>
            <a:endParaRPr lang="en-CY" b="1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7870A1A-4F50-A416-1011-D73D2F131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0"/>
            <a:ext cx="10580146" cy="4233433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 Cyber attacks: One of the most damaging threats to organizations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 DDoS attacks, Brute Force attacks, Port scans =&gt; Low complexity, easy to perform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 Challenges in analyzing and detecting these attacks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 Not enough publicly available data for analysis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 Sophisticated attacks =&gt; hard to distinguish from legitimate traffic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 </a:t>
            </a:r>
            <a:r>
              <a:rPr lang="en-US" sz="2400" dirty="0">
                <a:solidFill>
                  <a:schemeClr val="bg1"/>
                </a:solidFill>
                <a:highlight>
                  <a:srgbClr val="FFFF00"/>
                </a:highlight>
              </a:rPr>
              <a:t>Lack of tools available for automating the analysis from a research perspective</a:t>
            </a:r>
          </a:p>
          <a:p>
            <a:pPr lvl="3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tx1"/>
                </a:solidFill>
              </a:rPr>
              <a:t> Most enterprise tools focus on deploying accurate models </a:t>
            </a:r>
          </a:p>
          <a:p>
            <a:pPr lvl="3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tx1"/>
                </a:solidFill>
              </a:rPr>
              <a:t> Not research oriented</a:t>
            </a:r>
          </a:p>
          <a:p>
            <a:pPr lvl="3">
              <a:buFont typeface="Wingdings" panose="05000000000000000000" pitchFamily="2" charset="2"/>
              <a:buChar char="q"/>
            </a:pPr>
            <a:endParaRPr lang="en-US" sz="900" dirty="0">
              <a:solidFill>
                <a:schemeClr val="tx1"/>
              </a:solidFill>
            </a:endParaRPr>
          </a:p>
          <a:p>
            <a:pPr marL="201168" lvl="1" indent="0">
              <a:buNone/>
            </a:pPr>
            <a:endParaRPr lang="en-US" sz="1100" dirty="0"/>
          </a:p>
          <a:p>
            <a:pPr lvl="1">
              <a:buFont typeface="Wingdings" panose="05000000000000000000" pitchFamily="2" charset="2"/>
              <a:buChar char="Ø"/>
            </a:pPr>
            <a:endParaRPr lang="en-US" sz="11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718658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circle, screenshot, clock, light">
            <a:extLst>
              <a:ext uri="{FF2B5EF4-FFF2-40B4-BE49-F238E27FC236}">
                <a16:creationId xmlns:a16="http://schemas.microsoft.com/office/drawing/2014/main" id="{90A6C72B-AA1B-4F29-E625-D16A6A879F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152420" y="152410"/>
            <a:ext cx="12191980" cy="6857990"/>
          </a:xfrm>
          <a:prstGeom prst="rect">
            <a:avLst/>
          </a:prstGeom>
        </p:spPr>
      </p:pic>
      <p:sp>
        <p:nvSpPr>
          <p:cNvPr id="8" name="Rectangle 10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picture containing circle, screenshot, clock, light">
            <a:extLst>
              <a:ext uri="{FF2B5EF4-FFF2-40B4-BE49-F238E27FC236}">
                <a16:creationId xmlns:a16="http://schemas.microsoft.com/office/drawing/2014/main" id="{41C49124-E60B-D5A8-057E-47890A9EB7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5437" y="10"/>
            <a:ext cx="12191980" cy="6857990"/>
          </a:xfrm>
          <a:prstGeom prst="rect">
            <a:avLst/>
          </a:prstGeom>
        </p:spPr>
      </p:pic>
      <p:sp>
        <p:nvSpPr>
          <p:cNvPr id="13" name="rectangle">
            <a:extLst>
              <a:ext uri="{FF2B5EF4-FFF2-40B4-BE49-F238E27FC236}">
                <a16:creationId xmlns:a16="http://schemas.microsoft.com/office/drawing/2014/main" id="{5A5CD42F-AE21-4AA7-BD72-1BB06E7DB7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321734"/>
            <a:ext cx="10915923" cy="5596408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Straight Connector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7789" y="1910746"/>
            <a:ext cx="9618132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D1A0892B-3E54-1162-0B87-9D7039A15F30}"/>
              </a:ext>
            </a:extLst>
          </p:cNvPr>
          <p:cNvSpPr txBox="1">
            <a:spLocks/>
          </p:cNvSpPr>
          <p:nvPr/>
        </p:nvSpPr>
        <p:spPr>
          <a:xfrm>
            <a:off x="1289501" y="2475347"/>
            <a:ext cx="9607276" cy="332162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B5F65EE1-B1E1-6DE4-0903-F4B703F16B27}"/>
              </a:ext>
            </a:extLst>
          </p:cNvPr>
          <p:cNvSpPr txBox="1">
            <a:spLocks/>
          </p:cNvSpPr>
          <p:nvPr/>
        </p:nvSpPr>
        <p:spPr>
          <a:xfrm>
            <a:off x="1284084" y="2086139"/>
            <a:ext cx="9968416" cy="328192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 Mutual Information performed slightly better than ANOVA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</a:rPr>
              <a:t> Mutual Info. can capture any kind of relationships with the target</a:t>
            </a:r>
            <a:endParaRPr lang="en-US" sz="1800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Only 10 – 20 features were enough to produce the higher accuracies. More features were not helpful.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bg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sz="1800" dirty="0">
              <a:solidFill>
                <a:schemeClr val="bg1"/>
              </a:solidFill>
            </a:endParaRPr>
          </a:p>
          <a:p>
            <a:pPr marL="201168" lvl="1" indent="0">
              <a:buNone/>
            </a:pPr>
            <a:endParaRPr lang="en-US" sz="2200" dirty="0">
              <a:solidFill>
                <a:schemeClr val="bg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C41A9602-2C7B-2718-4B1A-AE74A09DB535}"/>
              </a:ext>
            </a:extLst>
          </p:cNvPr>
          <p:cNvSpPr txBox="1">
            <a:spLocks/>
          </p:cNvSpPr>
          <p:nvPr/>
        </p:nvSpPr>
        <p:spPr>
          <a:xfrm>
            <a:off x="1292371" y="1324172"/>
            <a:ext cx="9339219" cy="54633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Feature selection algorithms 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50389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A picture containing mirror, circle, art, screenshot">
            <a:extLst>
              <a:ext uri="{FF2B5EF4-FFF2-40B4-BE49-F238E27FC236}">
                <a16:creationId xmlns:a16="http://schemas.microsoft.com/office/drawing/2014/main" id="{CABD2E7F-9178-40A6-932C-7425E5BE3E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92" b="31458"/>
          <a:stretch/>
        </p:blipFill>
        <p:spPr>
          <a:xfrm>
            <a:off x="3932696" y="10"/>
            <a:ext cx="12191980" cy="685799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8FBB9F-E927-7708-811B-32EC66106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615" y="238539"/>
            <a:ext cx="9353201" cy="92998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5400" b="1" dirty="0"/>
              <a:t>7. SYSTEM DESCRIPTION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ontent Placeholder 36">
            <a:extLst>
              <a:ext uri="{FF2B5EF4-FFF2-40B4-BE49-F238E27FC236}">
                <a16:creationId xmlns:a16="http://schemas.microsoft.com/office/drawing/2014/main" id="{2F62D1D8-9692-3091-5233-01EC74AFC0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3531" y="2050503"/>
            <a:ext cx="5088367" cy="3968401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 Upload their dataset on the server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 Submit experiments on the server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1800" b="1" dirty="0"/>
              <a:t> Retrieve constant features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1800" b="1" dirty="0"/>
              <a:t> Retrieve correlated features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1800" b="1" dirty="0"/>
              <a:t> Retrieve K-Best features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1800" b="1" dirty="0"/>
              <a:t> Train ML-models and retrieve their performance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1800" b="1" dirty="0"/>
              <a:t> Tune ML-Models and retrieve their performance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 Retrieve the results from the database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Content Placeholder 36">
            <a:extLst>
              <a:ext uri="{FF2B5EF4-FFF2-40B4-BE49-F238E27FC236}">
                <a16:creationId xmlns:a16="http://schemas.microsoft.com/office/drawing/2014/main" id="{346E13A0-EB33-FD4C-3591-1A2C1FB183CD}"/>
              </a:ext>
            </a:extLst>
          </p:cNvPr>
          <p:cNvSpPr txBox="1">
            <a:spLocks/>
          </p:cNvSpPr>
          <p:nvPr/>
        </p:nvSpPr>
        <p:spPr>
          <a:xfrm>
            <a:off x="1193531" y="1422537"/>
            <a:ext cx="4000618" cy="584925"/>
          </a:xfrm>
          <a:prstGeom prst="rect">
            <a:avLst/>
          </a:prstGeom>
        </p:spPr>
        <p:txBody>
          <a:bodyPr vert="horz" lIns="0" tIns="45720" rIns="0" bIns="45720" rtlCol="0">
            <a:normAutofit fontScale="92500"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Web application allowing users: </a:t>
            </a:r>
          </a:p>
        </p:txBody>
      </p:sp>
    </p:spTree>
    <p:extLst>
      <p:ext uri="{BB962C8B-B14F-4D97-AF65-F5344CB8AC3E}">
        <p14:creationId xmlns:p14="http://schemas.microsoft.com/office/powerpoint/2010/main" val="34913087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474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BF9119E-766E-4526-AAE5-639F577C0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8277" y="2865016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1FE461C7-FF45-427F-83D7-18DFBD481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 descr="A picture containing circle, screenshot, clock, light">
            <a:extLst>
              <a:ext uri="{FF2B5EF4-FFF2-40B4-BE49-F238E27FC236}">
                <a16:creationId xmlns:a16="http://schemas.microsoft.com/office/drawing/2014/main" id="{8DCFB369-4D23-0D1E-499B-85DCF60D3C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5704" y="-12678"/>
            <a:ext cx="12191980" cy="68579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1CF01E0-D732-2BAF-56A4-48CF0F29F5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6"/>
          <a:stretch/>
        </p:blipFill>
        <p:spPr bwMode="auto">
          <a:xfrm>
            <a:off x="195938" y="1048757"/>
            <a:ext cx="8003059" cy="518922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496D75-02E2-7059-DEDC-0107CBA9F46C}"/>
              </a:ext>
            </a:extLst>
          </p:cNvPr>
          <p:cNvSpPr txBox="1">
            <a:spLocks/>
          </p:cNvSpPr>
          <p:nvPr/>
        </p:nvSpPr>
        <p:spPr>
          <a:xfrm>
            <a:off x="1215586" y="52226"/>
            <a:ext cx="5653144" cy="83371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2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SYSTEM ARCHITECTURE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59EB246-C6CE-92E6-7317-B2B1AD3914A8}"/>
              </a:ext>
            </a:extLst>
          </p:cNvPr>
          <p:cNvSpPr txBox="1">
            <a:spLocks/>
          </p:cNvSpPr>
          <p:nvPr/>
        </p:nvSpPr>
        <p:spPr>
          <a:xfrm>
            <a:off x="8815036" y="1352005"/>
            <a:ext cx="3089366" cy="6368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2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Front – End:</a:t>
            </a:r>
          </a:p>
          <a:p>
            <a:endParaRPr lang="en-US" sz="20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/>
              <a:t>HTML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/>
              <a:t>CSS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/>
              <a:t>JAVASCRIPT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000" b="1" dirty="0"/>
          </a:p>
          <a:p>
            <a:endParaRPr lang="en-US" sz="2000" b="1" dirty="0"/>
          </a:p>
          <a:p>
            <a:r>
              <a:rPr lang="en-US" sz="2800" b="1" dirty="0"/>
              <a:t>Back – End:</a:t>
            </a:r>
          </a:p>
          <a:p>
            <a:endParaRPr lang="en-US" sz="20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/>
              <a:t>Apache Web Server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/>
              <a:t>PHP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/>
              <a:t>Python</a:t>
            </a:r>
          </a:p>
          <a:p>
            <a:endParaRPr lang="en-US" sz="2000" b="1" dirty="0"/>
          </a:p>
          <a:p>
            <a:endParaRPr lang="en-US" sz="2000" b="1" dirty="0"/>
          </a:p>
          <a:p>
            <a:r>
              <a:rPr lang="en-US" sz="2800" b="1" dirty="0"/>
              <a:t>Persistency:</a:t>
            </a:r>
          </a:p>
          <a:p>
            <a:endParaRPr lang="en-US" sz="16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/>
              <a:t>MongoDB</a:t>
            </a:r>
            <a:endParaRPr lang="en-US" sz="1600" b="1" dirty="0"/>
          </a:p>
          <a:p>
            <a:endParaRPr lang="en-US" sz="2000" b="1" dirty="0"/>
          </a:p>
          <a:p>
            <a:endParaRPr lang="en-US" sz="2000" b="1" dirty="0"/>
          </a:p>
          <a:p>
            <a:endParaRPr lang="en-US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628044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358C168F-2623-9F99-21BC-1A1E7B80E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10"/>
            <a:ext cx="12191980" cy="64007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BBC881B-823A-726B-84DA-469684E14F77}"/>
              </a:ext>
            </a:extLst>
          </p:cNvPr>
          <p:cNvSpPr txBox="1">
            <a:spLocks/>
          </p:cNvSpPr>
          <p:nvPr/>
        </p:nvSpPr>
        <p:spPr>
          <a:xfrm>
            <a:off x="1097280" y="2935356"/>
            <a:ext cx="10058400" cy="13897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dirty="0">
                <a:solidFill>
                  <a:srgbClr val="FFFFFF"/>
                </a:solidFill>
              </a:rPr>
              <a:t>8. Live Presentation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54519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358C168F-2623-9F99-21BC-1A1E7B80E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BBC881B-823A-726B-84DA-469684E14F77}"/>
              </a:ext>
            </a:extLst>
          </p:cNvPr>
          <p:cNvSpPr txBox="1">
            <a:spLocks/>
          </p:cNvSpPr>
          <p:nvPr/>
        </p:nvSpPr>
        <p:spPr>
          <a:xfrm>
            <a:off x="1097280" y="2935356"/>
            <a:ext cx="10058400" cy="13897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dirty="0">
                <a:solidFill>
                  <a:srgbClr val="FFFFFF"/>
                </a:solidFill>
              </a:rPr>
              <a:t>10. Questions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6B4389C-675E-DA25-1A6C-C419B1EE5A64}"/>
              </a:ext>
            </a:extLst>
          </p:cNvPr>
          <p:cNvSpPr txBox="1">
            <a:spLocks/>
          </p:cNvSpPr>
          <p:nvPr/>
        </p:nvSpPr>
        <p:spPr>
          <a:xfrm>
            <a:off x="5527766" y="502006"/>
            <a:ext cx="6065520" cy="7153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b="1" dirty="0">
                <a:solidFill>
                  <a:srgbClr val="FFFFFF"/>
                </a:solidFill>
              </a:rPr>
              <a:t>Thanks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42493181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ircle, screenshot, clock, light">
            <a:extLst>
              <a:ext uri="{FF2B5EF4-FFF2-40B4-BE49-F238E27FC236}">
                <a16:creationId xmlns:a16="http://schemas.microsoft.com/office/drawing/2014/main" id="{AB9FD351-35B3-744B-E354-C6864EA959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55CB24-2D5B-75FF-41EE-12515AFAA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Sources &amp; Bibliography</a:t>
            </a:r>
            <a:endParaRPr lang="en-CY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D1DE5-0110-5F2F-0FB3-7C63588DC0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350" y="2085649"/>
            <a:ext cx="11806519" cy="4141759"/>
          </a:xfrm>
        </p:spPr>
        <p:txBody>
          <a:bodyPr>
            <a:normAutofit fontScale="92500" lnSpcReduction="10000"/>
          </a:bodyPr>
          <a:lstStyle/>
          <a:p>
            <a:pPr marL="36000" lvl="0" indent="-342900">
              <a:lnSpc>
                <a:spcPct val="110000"/>
              </a:lnSpc>
              <a:spcBef>
                <a:spcPts val="0"/>
              </a:spcBef>
              <a:spcAft>
                <a:spcPts val="12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Nazario, J. (2008). DDoS attack evolution. </a:t>
            </a:r>
            <a:r>
              <a:rPr lang="el-GR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 Security</a:t>
            </a:r>
            <a:r>
              <a:rPr lang="el-GR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l-GR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2008</a:t>
            </a:r>
            <a:r>
              <a:rPr lang="el-GR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(7), 7-10.</a:t>
            </a:r>
            <a:endParaRPr lang="en-CY" sz="10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000" lvl="0" indent="-342900">
              <a:lnSpc>
                <a:spcPct val="110000"/>
              </a:lnSpc>
              <a:spcBef>
                <a:spcPts val="0"/>
              </a:spcBef>
              <a:spcAft>
                <a:spcPts val="12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Li, Y., &amp; Liu, Q. (2021). A comprehensive review study of cyber-attacks and cyber security; Emerging trends and recent developments. </a:t>
            </a:r>
            <a:r>
              <a:rPr lang="el-GR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Energy Reports</a:t>
            </a:r>
            <a:r>
              <a:rPr lang="el-GR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l-GR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l-GR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8176-8186.</a:t>
            </a:r>
            <a:endParaRPr lang="en-CY" sz="10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000" lvl="0" indent="-342900">
              <a:lnSpc>
                <a:spcPct val="110000"/>
              </a:lnSpc>
              <a:spcBef>
                <a:spcPts val="0"/>
              </a:spcBef>
              <a:spcAft>
                <a:spcPts val="12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Sharafaldin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I., Lashkari, A. H., </a:t>
            </a: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Hakak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S., &amp; </a:t>
            </a: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Ghorbani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A. A. (2019, October). Developing realistic distributed denial of service (DDoS) attack dataset and taxonomy. In </a:t>
            </a:r>
            <a:r>
              <a:rPr lang="en-US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2019 International Carnahan Conference on Security Technology (ICCST)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(pp. 1-8). IEEE. </a:t>
            </a:r>
            <a:endParaRPr lang="en-CY" sz="10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000" lvl="0" indent="-342900">
              <a:lnSpc>
                <a:spcPct val="110000"/>
              </a:lnSpc>
              <a:spcBef>
                <a:spcPts val="0"/>
              </a:spcBef>
              <a:spcAft>
                <a:spcPts val="120"/>
              </a:spcAft>
              <a:tabLst>
                <a:tab pos="457200" algn="l"/>
              </a:tabLst>
            </a:pP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Iman </a:t>
            </a: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Sharafaldin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Arash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Habibi Lashkari, and Ali A. </a:t>
            </a: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Ghorbani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“Toward Generating a New Intrusion Detection Dataset and Intrusion Traffic Characterization”, 4th International Conference on Information Systems Security and Privacy (ICISSP), Portugal, January 2018.</a:t>
            </a:r>
            <a:endParaRPr lang="en-CY" sz="10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000" lvl="0" indent="-342900">
              <a:lnSpc>
                <a:spcPct val="110000"/>
              </a:lnSpc>
              <a:spcBef>
                <a:spcPts val="0"/>
              </a:spcBef>
              <a:spcAft>
                <a:spcPts val="120"/>
              </a:spcAft>
              <a:buFont typeface="+mj-lt"/>
              <a:buAutoNum type="arabicPeriod" startAt="5"/>
              <a:tabLst>
                <a:tab pos="457200" algn="l"/>
              </a:tabLst>
            </a:pP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Dave, K. T. (2013). Brute-force attack ‘seeking but distressing’. </a:t>
            </a:r>
            <a:r>
              <a:rPr lang="el-GR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Int. J. Innov. Eng. Technol. Brute-force</a:t>
            </a:r>
            <a:r>
              <a:rPr lang="el-GR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l-GR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l-GR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(3), 75-78. </a:t>
            </a:r>
            <a:endParaRPr lang="en-CY" sz="10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000" lvl="0" indent="-342900">
              <a:lnSpc>
                <a:spcPct val="110000"/>
              </a:lnSpc>
              <a:spcBef>
                <a:spcPts val="0"/>
              </a:spcBef>
              <a:spcAft>
                <a:spcPts val="120"/>
              </a:spcAft>
              <a:buFont typeface="+mj-lt"/>
              <a:buAutoNum type="arabicPeriod" startAt="5"/>
              <a:tabLst>
                <a:tab pos="457200" algn="l"/>
              </a:tabLst>
            </a:pP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Shorey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T., </a:t>
            </a: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Subbaiah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D., Goyal, A., </a:t>
            </a: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Sakxena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A., &amp; Mishra, A. K. (2018, September). Performance comparison and analysis of slowloris, goldeneye and </a:t>
            </a: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xerxes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ddos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attack tools. In </a:t>
            </a:r>
            <a:r>
              <a:rPr lang="en-US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2018 International Conference on Advances in Computing, Communications and Informatics (ICACCI)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(pp. 318-322). </a:t>
            </a:r>
            <a:r>
              <a:rPr lang="el-GR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IEEE. </a:t>
            </a:r>
            <a:endParaRPr lang="en-CY" sz="10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000" lvl="0" indent="-342900">
              <a:lnSpc>
                <a:spcPct val="110000"/>
              </a:lnSpc>
              <a:spcBef>
                <a:spcPts val="0"/>
              </a:spcBef>
              <a:spcAft>
                <a:spcPts val="120"/>
              </a:spcAft>
              <a:buFont typeface="+mj-lt"/>
              <a:buAutoNum type="arabicPeriod" startAt="5"/>
              <a:tabLst>
                <a:tab pos="457200" algn="l"/>
              </a:tabLst>
            </a:pP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Sharma, A. DDOS AND HULK ATTACKS IN WEB APPLICATIONS WITH DETECTION MECHANISM </a:t>
            </a:r>
            <a:endParaRPr lang="en-CY" sz="10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000" lvl="0" indent="-342900">
              <a:lnSpc>
                <a:spcPct val="110000"/>
              </a:lnSpc>
              <a:spcBef>
                <a:spcPts val="0"/>
              </a:spcBef>
              <a:spcAft>
                <a:spcPts val="120"/>
              </a:spcAft>
              <a:buFont typeface="+mj-lt"/>
              <a:buAutoNum type="arabicPeriod" startAt="5"/>
              <a:tabLst>
                <a:tab pos="457200" algn="l"/>
              </a:tabLst>
            </a:pP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Khomutovskyy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S. (2021). </a:t>
            </a:r>
            <a:r>
              <a:rPr lang="en-US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Detection and mitigation of slow HTTP POST attack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(Doctoral dissertation, </a:t>
            </a: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Instytut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Informatyki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). </a:t>
            </a:r>
            <a:endParaRPr lang="en-CY" sz="10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000" lvl="0" indent="-342900">
              <a:lnSpc>
                <a:spcPct val="110000"/>
              </a:lnSpc>
              <a:spcBef>
                <a:spcPts val="0"/>
              </a:spcBef>
              <a:spcAft>
                <a:spcPts val="120"/>
              </a:spcAft>
              <a:buFont typeface="+mj-lt"/>
              <a:buAutoNum type="arabicPeriod" startAt="5"/>
              <a:tabLst>
                <a:tab pos="457200" algn="l"/>
              </a:tabLst>
            </a:pP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Lashkari, A. H., Zang, Y., </a:t>
            </a: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Owhuo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G., Mamun, M. S. I., &amp; Gil, G. D. (2017). </a:t>
            </a: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CICFlowMeter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 </a:t>
            </a:r>
            <a:r>
              <a:rPr lang="en-US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GitHub.[vid. 2021-08-10]. </a:t>
            </a:r>
            <a:r>
              <a:rPr lang="en-US" sz="1050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Dostupné</a:t>
            </a:r>
            <a:r>
              <a:rPr lang="en-US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z: https://github. com/</a:t>
            </a:r>
            <a:r>
              <a:rPr lang="en-US" sz="1050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ahlashkari</a:t>
            </a:r>
            <a:r>
              <a:rPr lang="en-US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050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CICFlowMeter</a:t>
            </a:r>
            <a:r>
              <a:rPr lang="en-US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/blob/master/ReadMe. txt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CY" sz="10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000" lvl="0" indent="-342900">
              <a:lnSpc>
                <a:spcPct val="110000"/>
              </a:lnSpc>
              <a:spcBef>
                <a:spcPts val="0"/>
              </a:spcBef>
              <a:spcAft>
                <a:spcPts val="120"/>
              </a:spcAft>
              <a:buFont typeface="+mj-lt"/>
              <a:buAutoNum type="arabicPeriod" startAt="5"/>
              <a:tabLst>
                <a:tab pos="457200" algn="l"/>
              </a:tabLst>
            </a:pP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Segal, M. R. (2004). Machine learning benchmarks and random forest regression. </a:t>
            </a:r>
            <a:endParaRPr lang="en-CY" sz="10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000" lvl="0" indent="-342900">
              <a:lnSpc>
                <a:spcPct val="110000"/>
              </a:lnSpc>
              <a:spcBef>
                <a:spcPts val="0"/>
              </a:spcBef>
              <a:spcAft>
                <a:spcPts val="120"/>
              </a:spcAft>
              <a:buFont typeface="+mj-lt"/>
              <a:buAutoNum type="arabicPeriod" startAt="5"/>
              <a:tabLst>
                <a:tab pos="457200" algn="l"/>
              </a:tabLst>
            </a:pP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Chalyi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O., &amp; </a:t>
            </a: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Kolomytsev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M. (2022). Comparison of Tools for Web-Application Brute Forcing. </a:t>
            </a:r>
            <a:r>
              <a:rPr lang="el-GR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Theoretical and Applied Cybersecurity</a:t>
            </a:r>
            <a:r>
              <a:rPr lang="el-GR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l-GR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l-GR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(1). </a:t>
            </a:r>
            <a:endParaRPr lang="en-CY" sz="10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000" lvl="0" indent="-342900">
              <a:lnSpc>
                <a:spcPct val="110000"/>
              </a:lnSpc>
              <a:spcBef>
                <a:spcPts val="0"/>
              </a:spcBef>
              <a:spcAft>
                <a:spcPts val="120"/>
              </a:spcAft>
              <a:buFont typeface="+mj-lt"/>
              <a:buAutoNum type="arabicPeriod" startAt="5"/>
              <a:tabLst>
                <a:tab pos="457200" algn="l"/>
              </a:tabLst>
            </a:pP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Otoum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Y., &amp; Nayak, A. (2021). As-ids: Anomaly and signature based ids for the internet of things. </a:t>
            </a:r>
            <a:r>
              <a:rPr lang="el-GR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Journal of Network and Systems Management</a:t>
            </a:r>
            <a:r>
              <a:rPr lang="el-GR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l-GR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29</a:t>
            </a:r>
            <a:r>
              <a:rPr lang="el-GR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1-26. </a:t>
            </a:r>
            <a:endParaRPr lang="en-CY" sz="10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000" lvl="0" indent="-342900">
              <a:lnSpc>
                <a:spcPct val="110000"/>
              </a:lnSpc>
              <a:spcBef>
                <a:spcPts val="0"/>
              </a:spcBef>
              <a:spcAft>
                <a:spcPts val="120"/>
              </a:spcAft>
              <a:buFont typeface="+mj-lt"/>
              <a:buAutoNum type="arabicPeriod" startAt="5"/>
              <a:tabLst>
                <a:tab pos="457200" algn="l"/>
              </a:tabLst>
            </a:pP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Visoottiviseth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V., </a:t>
            </a: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Sakarin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P., </a:t>
            </a: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Thongwilai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J., &amp; </a:t>
            </a: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Choobanjong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T. (2020, November). Signature-based and behavior-based attack detection with machine learning for home IoT devices. </a:t>
            </a:r>
            <a:r>
              <a:rPr lang="el-GR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 </a:t>
            </a:r>
            <a:r>
              <a:rPr lang="el-GR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2020 IEEE REGION 10 CONFERENCE (TENCON)</a:t>
            </a:r>
            <a:r>
              <a:rPr lang="el-GR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(pp. 829-834). IEEE. </a:t>
            </a:r>
            <a:endParaRPr lang="en-CY" sz="10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000" lvl="0" indent="-342900">
              <a:lnSpc>
                <a:spcPct val="110000"/>
              </a:lnSpc>
              <a:spcBef>
                <a:spcPts val="0"/>
              </a:spcBef>
              <a:spcAft>
                <a:spcPts val="120"/>
              </a:spcAft>
              <a:buFont typeface="+mj-lt"/>
              <a:buAutoNum type="arabicPeriod" startAt="5"/>
              <a:tabLst>
                <a:tab pos="457200" algn="l"/>
              </a:tabLst>
            </a:pP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Ott, R. L., &amp; </a:t>
            </a: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Longnecker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M. T. (2015). </a:t>
            </a:r>
            <a:r>
              <a:rPr lang="en-US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 introduction to statistical methods and data analysis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l-GR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Cengage Learning. </a:t>
            </a:r>
            <a:endParaRPr lang="en-CY" sz="10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000" lvl="0" indent="-342900">
              <a:lnSpc>
                <a:spcPct val="110000"/>
              </a:lnSpc>
              <a:spcBef>
                <a:spcPts val="0"/>
              </a:spcBef>
              <a:spcAft>
                <a:spcPts val="120"/>
              </a:spcAft>
              <a:buFont typeface="+mj-lt"/>
              <a:buAutoNum type="arabicPeriod" startAt="5"/>
              <a:tabLst>
                <a:tab pos="457200" algn="l"/>
              </a:tabLst>
            </a:pP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Shyr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J., &amp; </a:t>
            </a: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Spisic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D. (2014). Automated data analysis. </a:t>
            </a:r>
            <a:r>
              <a:rPr lang="en-US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Wiley Interdisciplinary Reviews: Computational Statistics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US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(5), 359-366. </a:t>
            </a:r>
            <a:endParaRPr lang="en-CY" sz="10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000" lvl="0" indent="-342900">
              <a:lnSpc>
                <a:spcPct val="110000"/>
              </a:lnSpc>
              <a:spcBef>
                <a:spcPts val="0"/>
              </a:spcBef>
              <a:spcAft>
                <a:spcPts val="120"/>
              </a:spcAft>
              <a:buFont typeface="+mj-lt"/>
              <a:buAutoNum type="arabicPeriod" startAt="5"/>
              <a:tabLst>
                <a:tab pos="457200" algn="l"/>
              </a:tabLst>
            </a:pP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Chen, Y., Pei, J., &amp; Li, D. (2019, May). </a:t>
            </a: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DETPro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a high-efficiency and low-latency system against DDoS attacks in SDN based on decision tree. In </a:t>
            </a:r>
            <a:r>
              <a:rPr lang="en-US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ICC 2019-2019 IEEE International Conference on Communications (ICC)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(pp. 1-6). IEEE. </a:t>
            </a:r>
            <a:endParaRPr lang="en-CY" sz="10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000" lvl="0" indent="-342900">
              <a:lnSpc>
                <a:spcPct val="110000"/>
              </a:lnSpc>
              <a:spcBef>
                <a:spcPts val="0"/>
              </a:spcBef>
              <a:spcAft>
                <a:spcPts val="120"/>
              </a:spcAft>
              <a:buFont typeface="+mj-lt"/>
              <a:buAutoNum type="arabicPeriod" startAt="5"/>
              <a:tabLst>
                <a:tab pos="457200" algn="l"/>
              </a:tabLst>
            </a:pP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Chen, Y., Hou, J., Li, Q., &amp; Long, H. (2020, December). DDoS attack detection based on random forest. In </a:t>
            </a:r>
            <a:r>
              <a:rPr lang="en-US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2020 IEEE International Conference on Progress in Informatics and Computing (PIC)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(pp. 328-334). </a:t>
            </a:r>
            <a:r>
              <a:rPr lang="el-GR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IEEE. </a:t>
            </a:r>
            <a:endParaRPr lang="en-CY" sz="10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000">
              <a:lnSpc>
                <a:spcPct val="110000"/>
              </a:lnSpc>
              <a:spcBef>
                <a:spcPts val="0"/>
              </a:spcBef>
            </a:pP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Chen, Z., Jiang, F., Cheng, Y., Gu, X., Liu, W., &amp; Peng, J. (2018, January). </a:t>
            </a:r>
            <a:r>
              <a:rPr lang="en-US" sz="105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classifier for DDoS attack detection and analysis in SDN-based cloud. In </a:t>
            </a:r>
            <a:r>
              <a:rPr lang="en-US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2018 IEEE international conference on big data and smart computing (</a:t>
            </a:r>
            <a:r>
              <a:rPr lang="en-US" sz="1050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bigcomp</a:t>
            </a:r>
            <a:r>
              <a:rPr lang="en-US" sz="105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(pp. 251-256). </a:t>
            </a:r>
            <a:r>
              <a:rPr lang="el-GR" sz="105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IEEE. </a:t>
            </a:r>
            <a:endParaRPr lang="en-CY" sz="105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000">
              <a:lnSpc>
                <a:spcPct val="110000"/>
              </a:lnSpc>
              <a:spcBef>
                <a:spcPts val="0"/>
              </a:spcBef>
            </a:pPr>
            <a:endParaRPr lang="en-CY" sz="7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099333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ircle, screenshot, clock, light">
            <a:extLst>
              <a:ext uri="{FF2B5EF4-FFF2-40B4-BE49-F238E27FC236}">
                <a16:creationId xmlns:a16="http://schemas.microsoft.com/office/drawing/2014/main" id="{5BC5054D-7A2E-9DEF-7F01-1C76CB0FC7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4EE08-A4F2-601D-4A87-605E18EF1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193" y="285077"/>
            <a:ext cx="11623637" cy="6287845"/>
          </a:xfrm>
        </p:spPr>
        <p:txBody>
          <a:bodyPr>
            <a:normAutofit lnSpcReduction="10000"/>
          </a:bodyPr>
          <a:lstStyle/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Vu, N. H., Choi, Y., &amp; Choi, M. (2008, April). DDoS attack detection using K-Nearest Neighbor classifier method. In </a:t>
            </a:r>
            <a:r>
              <a:rPr lang="en-US" sz="10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Proceedings of the 4th IASTED International Conference on Telehealth/Assistive Technologies. </a:t>
            </a:r>
            <a:r>
              <a:rPr lang="el-GR" sz="10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Baltimore, Maryland, USA</a:t>
            </a:r>
            <a:r>
              <a:rPr lang="el-GR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(pp. 248-253). 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Thapngam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T., Yu, S., &amp; Zhou, W. (2012, January). DDoS discrimination by linear discriminant analysis (LDA). In </a:t>
            </a:r>
            <a:r>
              <a:rPr lang="en-US" sz="10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2012 International Conference on Computing, Networking and Communications (ICNC)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(pp. 532-536). </a:t>
            </a:r>
            <a:r>
              <a:rPr lang="el-GR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IEEE.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Scikit-learn.org – Variance Threshold </a:t>
            </a:r>
            <a:r>
              <a:rPr lang="en-US" sz="1000" u="sng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https://scikit-learn.org/stable/modules/generated/sklearn.feature_selection.VarianceThreshold.html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Pandas – </a:t>
            </a: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pandas.DataFrame.corr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u="sng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https://pandas.pydata.org/docs/reference/api/pandas.DataFrame.corr.html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Cohen, I., Huang, Y., Chen, J., </a:t>
            </a: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Benesty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J., </a:t>
            </a: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Benesty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J., Chen, J., ... &amp; Cohen, I. (2009). Pearson correlation coefficient. </a:t>
            </a:r>
            <a:r>
              <a:rPr lang="en-US" sz="10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Noise reduction in speech processing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1-4. 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Myers, L., &amp; Sirois, M. J. (2004). Spearman correlation coefficients, differences between. </a:t>
            </a:r>
            <a:r>
              <a:rPr lang="el-GR" sz="10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Encyclopedia of statistical sciences</a:t>
            </a:r>
            <a:r>
              <a:rPr lang="el-GR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l-GR" sz="10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r>
              <a:rPr lang="el-GR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Scikit-learn.org – </a:t>
            </a: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SelectKBest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u="sng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https://scikit-learn.org/stable/modules/generated/sklearn.feature_selection.SelectKBest.html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Scikit-learn: Machine Learning in Python, </a:t>
            </a: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Pedregosa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et al., JMLR 12, pp. 2825-2830, 2011. 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McKinney, W., &amp; others. (2010). Data structures for statistical computing in python. In Proceedings of the 9th Python in Science Conference (Vol. 445, pp. 51–56). 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Harris, C. R., Millman, K. J., Van Der Walt, S. J., </a:t>
            </a: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Gommers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R., Virtanen, P., </a:t>
            </a: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Cournapeau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D., ... </a:t>
            </a:r>
            <a:r>
              <a:rPr lang="el-GR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 Oliphant, T. E. (2020). Array programming with NumPy. </a:t>
            </a:r>
            <a:r>
              <a:rPr lang="el-GR" sz="10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Nature</a:t>
            </a:r>
            <a:r>
              <a:rPr lang="el-GR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l-GR" sz="10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585</a:t>
            </a:r>
            <a:r>
              <a:rPr lang="el-GR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(7825), 357-362. 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Breddels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M. A., &amp; </a:t>
            </a: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Veljanoski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J. (2018). </a:t>
            </a: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Vaex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big data exploration in the era of </a:t>
            </a: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gaia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 </a:t>
            </a:r>
            <a:r>
              <a:rPr lang="el-GR" sz="10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Astronomy &amp; Astrophysics</a:t>
            </a:r>
            <a:r>
              <a:rPr lang="el-GR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l-GR" sz="10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618</a:t>
            </a:r>
            <a:r>
              <a:rPr lang="el-GR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A13. 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Scikit-learn – </a:t>
            </a: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cross_validation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u="sng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https://scikit-learn.org/stable/modules/cross_validation.html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Chen, T., &amp; </a:t>
            </a: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Guestrin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C. (2016). </a:t>
            </a: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A Scalable Tree Boosting System. In Proceedings of the 22nd ACM SIGKDD International Conference on Knowledge Discovery and Data Mining (pp. 785–794). </a:t>
            </a:r>
            <a:r>
              <a:rPr lang="el-GR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 York, NY, USA: ACM. </a:t>
            </a:r>
            <a:r>
              <a:rPr lang="el-GR" sz="1000" u="sng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https://doi.org/10.1145/2939672.2939785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PyMongo - </a:t>
            </a:r>
            <a:r>
              <a:rPr lang="en-US" sz="1000" u="sng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https://pymongo.readthedocs.io/en/stable/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Hesterberg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T. (2011). Bootstrap. </a:t>
            </a:r>
            <a:r>
              <a:rPr lang="en-US" sz="10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Wiley Interdisciplinary Reviews: Computational Statistics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US" sz="10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(6), 497-526. 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Lancaster, H. O., &amp; </a:t>
            </a: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Seneta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E. (2005). Chi‐square distribution. </a:t>
            </a:r>
            <a:r>
              <a:rPr lang="en-US" sz="10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Encyclopedia of biostatistics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US" sz="10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St, L., &amp; </a:t>
            </a: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Wold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S. (1989). Analysis of variance (ANOVA). </a:t>
            </a:r>
            <a:r>
              <a:rPr lang="en-US" sz="10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Chemometrics and intelligent laboratory systems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US" sz="10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(4), 259-272. 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Kraskov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A., </a:t>
            </a: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Stögbauer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H., &amp; </a:t>
            </a: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Grassberger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P. (2004). Estimating mutual information. </a:t>
            </a:r>
            <a:r>
              <a:rPr lang="en-US" sz="10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Physical review E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US" sz="10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69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(6), 066138. 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GridSearchCV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1000" u="sng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https://scikit-learn.org/stable/modules/generated/sklearn.model_selection.GridSearchCV.html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DataRobot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u="sng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https://www.datarobot.com/platform/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Rosay, A., Cheval, E., </a:t>
            </a: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Carlier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F., &amp; Leroux, P. (2022, February). Network intrusion detection: A comprehensive analysis of CIC-IDS2017. In </a:t>
            </a:r>
            <a:r>
              <a:rPr lang="en-US" sz="10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8th International Conference on Information Systems Security and Privacy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(pp. 25-36). </a:t>
            </a:r>
            <a:r>
              <a:rPr lang="el-GR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SCITEPRESS-Science and Technology Publications.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Chadd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A. (2018). DDoS attacks: past, present and future. </a:t>
            </a:r>
            <a:r>
              <a:rPr lang="el-GR" sz="10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 Security</a:t>
            </a:r>
            <a:r>
              <a:rPr lang="el-GR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l-GR" sz="10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2018</a:t>
            </a:r>
            <a:r>
              <a:rPr lang="el-GR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(7), 13-15.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CloudFare</a:t>
            </a:r>
            <a:r>
              <a:rPr lang="en-US" sz="1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- Famous DDoS attacks | The largest DDoS attacks of all time </a:t>
            </a:r>
            <a:r>
              <a:rPr lang="en-US" sz="1000" u="sng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https://www.cloudflare.com/learning/ddos/famous-ddos-attacks/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19"/>
              <a:tabLst>
                <a:tab pos="457200" algn="l"/>
              </a:tabLst>
            </a:pPr>
            <a:r>
              <a:rPr lang="en-US" sz="1000" u="sng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RapidMiner - </a:t>
            </a:r>
            <a:r>
              <a:rPr lang="en-US" sz="1000" u="sng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https://rapidminer.com/</a:t>
            </a:r>
            <a:endParaRPr lang="en-CY" sz="1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</a:pPr>
            <a:endParaRPr lang="en-CY" sz="5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485772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A glowing shield with a keyhole in the center">
            <a:extLst>
              <a:ext uri="{FF2B5EF4-FFF2-40B4-BE49-F238E27FC236}">
                <a16:creationId xmlns:a16="http://schemas.microsoft.com/office/drawing/2014/main" id="{8D573DE6-6CB4-711F-32CF-99E88B512A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4" name="rectangle">
            <a:extLst>
              <a:ext uri="{FF2B5EF4-FFF2-40B4-BE49-F238E27FC236}">
                <a16:creationId xmlns:a16="http://schemas.microsoft.com/office/drawing/2014/main" id="{5A5CD42F-AE21-4AA7-BD72-1BB06E7DB7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321734"/>
            <a:ext cx="10915923" cy="5596408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4D2358-F88F-1EF7-770D-156A3DBEA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696" y="1048870"/>
            <a:ext cx="5100528" cy="68848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3. CONTRIBUTIONS</a:t>
            </a:r>
            <a:endParaRPr lang="en-CY" sz="4000" b="1" dirty="0">
              <a:solidFill>
                <a:srgbClr val="FFFFFF"/>
              </a:solidFill>
            </a:endParaRPr>
          </a:p>
        </p:txBody>
      </p:sp>
      <p:cxnSp>
        <p:nvCxnSpPr>
          <p:cNvPr id="16" name="Straight Connector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7789" y="1910746"/>
            <a:ext cx="9618132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2EC015-D90E-E1A6-DC15-0116C0314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7429" y="1922782"/>
            <a:ext cx="10965832" cy="3809937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FFFF"/>
                </a:solidFill>
              </a:rPr>
              <a:t> Implementation of a scalable, user friendly and easy to use tool that automates several data-analytics’ operations. A tool that can be extended to support more operations and provide more insights to the user.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FFFF"/>
                </a:solidFill>
              </a:rPr>
              <a:t> Results &amp; Conclusions of an experimental analysis on 2 publicly available datasets (CIC-DDoS2019, CIC-IDS2017)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rgbClr val="FFFFFF"/>
                </a:solidFill>
              </a:rPr>
              <a:t> Comparison between 2 feature Correlation algorithms (Pearson &amp; Spearman)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rgbClr val="FFFFFF"/>
                </a:solidFill>
              </a:rPr>
              <a:t> Comparison between 2 K-Best feature selection algorithms (Mutual Info. vs ANOVA)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rgbClr val="FFFFFF"/>
                </a:solidFill>
              </a:rPr>
              <a:t> Comparison between 5 machine learning algorithms (DTC vs RFC vs XGBC vs KNN vs LDA)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rgbClr val="FFFFFF"/>
                </a:solidFill>
              </a:rPr>
              <a:t> Evaluation of the network traffic features regarding cyber-attack detection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rgbClr val="FFFFFF"/>
                </a:solidFill>
              </a:rPr>
              <a:t> Evaluation of the 5 machine learning algorithms under different settings</a:t>
            </a:r>
          </a:p>
          <a:p>
            <a:pPr lvl="1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8" name="!!footer rectangle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09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358C168F-2623-9F99-21BC-1A1E7B80E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BBC881B-823A-726B-84DA-469684E14F77}"/>
              </a:ext>
            </a:extLst>
          </p:cNvPr>
          <p:cNvSpPr txBox="1">
            <a:spLocks/>
          </p:cNvSpPr>
          <p:nvPr/>
        </p:nvSpPr>
        <p:spPr>
          <a:xfrm>
            <a:off x="1097280" y="2935356"/>
            <a:ext cx="10058400" cy="13897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dirty="0">
                <a:solidFill>
                  <a:srgbClr val="FFFFFF"/>
                </a:solidFill>
              </a:rPr>
              <a:t>4. BACKGROUND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619086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circle, screenshot, clock, light&#10;&#10;Description automatically generated">
            <a:extLst>
              <a:ext uri="{FF2B5EF4-FFF2-40B4-BE49-F238E27FC236}">
                <a16:creationId xmlns:a16="http://schemas.microsoft.com/office/drawing/2014/main" id="{8E023B0E-9E64-4CD8-4424-30075B60B8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-2" y="0"/>
            <a:ext cx="12191980" cy="685799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D1A0892B-3E54-1162-0B87-9D7039A15F30}"/>
              </a:ext>
            </a:extLst>
          </p:cNvPr>
          <p:cNvSpPr txBox="1">
            <a:spLocks/>
          </p:cNvSpPr>
          <p:nvPr/>
        </p:nvSpPr>
        <p:spPr>
          <a:xfrm>
            <a:off x="925780" y="2104354"/>
            <a:ext cx="7906837" cy="214843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 Reflective DDoS: Attacker uses public services to redirect (reflect) useless traffic to the target (e.g., DNS amplification)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 Exploitation DDoS: Attacker uses vulnerabilities in protocols or technologies to cause the target to crash (e.g., UDP Flood)</a:t>
            </a:r>
          </a:p>
        </p:txBody>
      </p:sp>
      <p:pic>
        <p:nvPicPr>
          <p:cNvPr id="11" name="Picture 10" descr="A picture containing screenshot, diagram, text, design">
            <a:extLst>
              <a:ext uri="{FF2B5EF4-FFF2-40B4-BE49-F238E27FC236}">
                <a16:creationId xmlns:a16="http://schemas.microsoft.com/office/drawing/2014/main" id="{4D0F73CA-02E0-BBDD-5921-50FA6CC299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4268" y="3251494"/>
            <a:ext cx="6138335" cy="3036508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AF35A658-907E-2835-F94D-F6B8F41EBEC6}"/>
              </a:ext>
            </a:extLst>
          </p:cNvPr>
          <p:cNvSpPr txBox="1">
            <a:spLocks/>
          </p:cNvSpPr>
          <p:nvPr/>
        </p:nvSpPr>
        <p:spPr>
          <a:xfrm>
            <a:off x="1193532" y="4173107"/>
            <a:ext cx="3208521" cy="201086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DDoS Tools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 dirty="0"/>
              <a:t>GoldenEye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 dirty="0"/>
              <a:t>Hulk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 dirty="0" err="1"/>
              <a:t>SlowHTTPTest</a:t>
            </a:r>
            <a:endParaRPr lang="en-US" sz="18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18FD613-94A1-D913-2296-E8B472E36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88" y="1151067"/>
            <a:ext cx="10058400" cy="759669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DDoS (Distributed Denial of Service) attacks</a:t>
            </a:r>
            <a:endParaRPr lang="en-CY" dirty="0"/>
          </a:p>
        </p:txBody>
      </p:sp>
    </p:spTree>
    <p:extLst>
      <p:ext uri="{BB962C8B-B14F-4D97-AF65-F5344CB8AC3E}">
        <p14:creationId xmlns:p14="http://schemas.microsoft.com/office/powerpoint/2010/main" val="26214054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circle, screenshot, clock, light">
            <a:extLst>
              <a:ext uri="{FF2B5EF4-FFF2-40B4-BE49-F238E27FC236}">
                <a16:creationId xmlns:a16="http://schemas.microsoft.com/office/drawing/2014/main" id="{90A6C72B-AA1B-4F29-E625-D16A6A879F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152420" y="152410"/>
            <a:ext cx="12191980" cy="6857990"/>
          </a:xfrm>
          <a:prstGeom prst="rect">
            <a:avLst/>
          </a:prstGeom>
        </p:spPr>
      </p:pic>
      <p:sp>
        <p:nvSpPr>
          <p:cNvPr id="8" name="Rectangle 10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picture containing circle, screenshot, clock, light">
            <a:extLst>
              <a:ext uri="{FF2B5EF4-FFF2-40B4-BE49-F238E27FC236}">
                <a16:creationId xmlns:a16="http://schemas.microsoft.com/office/drawing/2014/main" id="{41C49124-E60B-D5A8-057E-47890A9EB7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5437" y="10"/>
            <a:ext cx="12191980" cy="6857990"/>
          </a:xfrm>
          <a:prstGeom prst="rect">
            <a:avLst/>
          </a:prstGeom>
        </p:spPr>
      </p:pic>
      <p:sp>
        <p:nvSpPr>
          <p:cNvPr id="13" name="rectangle">
            <a:extLst>
              <a:ext uri="{FF2B5EF4-FFF2-40B4-BE49-F238E27FC236}">
                <a16:creationId xmlns:a16="http://schemas.microsoft.com/office/drawing/2014/main" id="{5A5CD42F-AE21-4AA7-BD72-1BB06E7DB7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321734"/>
            <a:ext cx="10915923" cy="5596408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7B8571-8B16-174A-F0F7-10F485D7F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789" y="1082525"/>
            <a:ext cx="3148015" cy="7676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Other attacks</a:t>
            </a:r>
          </a:p>
        </p:txBody>
      </p:sp>
      <p:cxnSp>
        <p:nvCxnSpPr>
          <p:cNvPr id="15" name="Straight Connector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7789" y="1910746"/>
            <a:ext cx="9618132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D1A0892B-3E54-1162-0B87-9D7039A15F30}"/>
              </a:ext>
            </a:extLst>
          </p:cNvPr>
          <p:cNvSpPr txBox="1">
            <a:spLocks/>
          </p:cNvSpPr>
          <p:nvPr/>
        </p:nvSpPr>
        <p:spPr>
          <a:xfrm>
            <a:off x="1289501" y="2475347"/>
            <a:ext cx="9607276" cy="332162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B5F65EE1-B1E1-6DE4-0903-F4B703F16B27}"/>
              </a:ext>
            </a:extLst>
          </p:cNvPr>
          <p:cNvSpPr txBox="1">
            <a:spLocks/>
          </p:cNvSpPr>
          <p:nvPr/>
        </p:nvSpPr>
        <p:spPr>
          <a:xfrm>
            <a:off x="1676612" y="2311351"/>
            <a:ext cx="3208521" cy="125770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 Brute Force attacks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 Port Scans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6152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ircle, screenshot, clock, light">
            <a:extLst>
              <a:ext uri="{FF2B5EF4-FFF2-40B4-BE49-F238E27FC236}">
                <a16:creationId xmlns:a16="http://schemas.microsoft.com/office/drawing/2014/main" id="{41C49124-E60B-D5A8-057E-47890A9EB7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0" r="41329" b="-1"/>
          <a:stretch/>
        </p:blipFill>
        <p:spPr>
          <a:xfrm>
            <a:off x="-2" y="10"/>
            <a:ext cx="6099048" cy="6857990"/>
          </a:xfrm>
          <a:prstGeom prst="rect">
            <a:avLst/>
          </a:prstGeom>
        </p:spPr>
      </p:pic>
      <p:pic>
        <p:nvPicPr>
          <p:cNvPr id="9" name="Picture 8" descr="A picture containing circle, screenshot, clock, light">
            <a:extLst>
              <a:ext uri="{FF2B5EF4-FFF2-40B4-BE49-F238E27FC236}">
                <a16:creationId xmlns:a16="http://schemas.microsoft.com/office/drawing/2014/main" id="{90A6C72B-AA1B-4F29-E625-D16A6A879F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3" r="41342" b="-1"/>
          <a:stretch/>
        </p:blipFill>
        <p:spPr>
          <a:xfrm rot="10800000">
            <a:off x="6093137" y="-1"/>
            <a:ext cx="6096001" cy="640079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7B8571-8B16-174A-F0F7-10F485D7F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Data Analysis on network traffic datasets</a:t>
            </a:r>
            <a:endParaRPr lang="en-US" sz="4400" b="1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B5F65EE1-B1E1-6DE4-0903-F4B703F16B27}"/>
              </a:ext>
            </a:extLst>
          </p:cNvPr>
          <p:cNvSpPr txBox="1">
            <a:spLocks/>
          </p:cNvSpPr>
          <p:nvPr/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D1A0892B-3E54-1162-0B87-9D7039A15F30}"/>
              </a:ext>
            </a:extLst>
          </p:cNvPr>
          <p:cNvSpPr txBox="1">
            <a:spLocks/>
          </p:cNvSpPr>
          <p:nvPr/>
        </p:nvSpPr>
        <p:spPr>
          <a:xfrm>
            <a:off x="1289501" y="2475347"/>
            <a:ext cx="9607276" cy="332162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8">
            <a:extLst>
              <a:ext uri="{FF2B5EF4-FFF2-40B4-BE49-F238E27FC236}">
                <a16:creationId xmlns:a16="http://schemas.microsoft.com/office/drawing/2014/main" id="{4F5202D8-8DA1-BE56-27D3-CE19B8E7C807}"/>
              </a:ext>
            </a:extLst>
          </p:cNvPr>
          <p:cNvSpPr txBox="1">
            <a:spLocks/>
          </p:cNvSpPr>
          <p:nvPr/>
        </p:nvSpPr>
        <p:spPr>
          <a:xfrm>
            <a:off x="1661490" y="2252548"/>
            <a:ext cx="8794943" cy="3987386"/>
          </a:xfrm>
          <a:prstGeom prst="rect">
            <a:avLst/>
          </a:prstGeom>
        </p:spPr>
        <p:txBody>
          <a:bodyPr vert="horz" lIns="0" tIns="45720" rIns="0" bIns="45720" rtlCol="0">
            <a:normAutofit fontScale="40000" lnSpcReduction="20000"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7000" dirty="0">
                <a:solidFill>
                  <a:schemeClr val="tx1"/>
                </a:solidFill>
              </a:rPr>
              <a:t> Data cleaning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7000" dirty="0">
                <a:solidFill>
                  <a:schemeClr val="tx1"/>
                </a:solidFill>
              </a:rPr>
              <a:t> Feature Selection</a:t>
            </a:r>
          </a:p>
          <a:p>
            <a:pPr lvl="4">
              <a:buFont typeface="Wingdings" panose="05000000000000000000" pitchFamily="2" charset="2"/>
              <a:buChar char="§"/>
            </a:pPr>
            <a:r>
              <a:rPr lang="en-US" sz="6000" dirty="0">
                <a:solidFill>
                  <a:schemeClr val="tx1"/>
                </a:solidFill>
              </a:rPr>
              <a:t>Constant Features</a:t>
            </a:r>
          </a:p>
          <a:p>
            <a:pPr lvl="4">
              <a:buFont typeface="Wingdings" panose="05000000000000000000" pitchFamily="2" charset="2"/>
              <a:buChar char="§"/>
            </a:pPr>
            <a:r>
              <a:rPr lang="en-US" sz="6000" dirty="0">
                <a:solidFill>
                  <a:schemeClr val="tx1"/>
                </a:solidFill>
              </a:rPr>
              <a:t>Correlated Features</a:t>
            </a:r>
          </a:p>
          <a:p>
            <a:pPr lvl="4">
              <a:buFont typeface="Wingdings" panose="05000000000000000000" pitchFamily="2" charset="2"/>
              <a:buChar char="§"/>
            </a:pPr>
            <a:r>
              <a:rPr lang="en-US" sz="6000" dirty="0">
                <a:solidFill>
                  <a:schemeClr val="tx1"/>
                </a:solidFill>
              </a:rPr>
              <a:t>Best Features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7000" dirty="0">
                <a:solidFill>
                  <a:schemeClr val="tx1"/>
                </a:solidFill>
              </a:rPr>
              <a:t> Model Training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7000" dirty="0">
                <a:solidFill>
                  <a:schemeClr val="tx1"/>
                </a:solidFill>
              </a:rPr>
              <a:t> Model Tuning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7423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Arial Nova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 Nova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2229</TotalTime>
  <Words>2887</Words>
  <Application>Microsoft Office PowerPoint</Application>
  <PresentationFormat>Widescreen</PresentationFormat>
  <Paragraphs>311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6" baseType="lpstr">
      <vt:lpstr>Arial</vt:lpstr>
      <vt:lpstr>Arial Nova</vt:lpstr>
      <vt:lpstr>Arial Nova Light</vt:lpstr>
      <vt:lpstr>Calibri</vt:lpstr>
      <vt:lpstr>gt-regular</vt:lpstr>
      <vt:lpstr>sohne</vt:lpstr>
      <vt:lpstr>source-serif-pro</vt:lpstr>
      <vt:lpstr>Times New Roman</vt:lpstr>
      <vt:lpstr>Wingdings</vt:lpstr>
      <vt:lpstr>RetrospectVTI</vt:lpstr>
      <vt:lpstr>ML-Modeler: A Web Application for Automated Analysis on Cyber Attacks</vt:lpstr>
      <vt:lpstr>PowerPoint Presentation</vt:lpstr>
      <vt:lpstr>1. OVERVIEW</vt:lpstr>
      <vt:lpstr>2. MOTIVATION</vt:lpstr>
      <vt:lpstr>3. CONTRIBUTIONS</vt:lpstr>
      <vt:lpstr>PowerPoint Presentation</vt:lpstr>
      <vt:lpstr>DDoS (Distributed Denial of Service) attacks</vt:lpstr>
      <vt:lpstr>Other attacks</vt:lpstr>
      <vt:lpstr>Data Analysis on network traffic datasets</vt:lpstr>
      <vt:lpstr>PowerPoint Presentation</vt:lpstr>
      <vt:lpstr>PowerPoint Presentation</vt:lpstr>
      <vt:lpstr>PowerPoint Presentation</vt:lpstr>
      <vt:lpstr>Feature Selection</vt:lpstr>
      <vt:lpstr>Feature Selection</vt:lpstr>
      <vt:lpstr>PowerPoint Presentation</vt:lpstr>
      <vt:lpstr>Python (v. 3)</vt:lpstr>
      <vt:lpstr>Datasets</vt:lpstr>
      <vt:lpstr>Methodology</vt:lpstr>
      <vt:lpstr>Identification Features</vt:lpstr>
      <vt:lpstr>Highly Correlated Features</vt:lpstr>
      <vt:lpstr>K-Best Features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7. SYSTEM DESCRIPTION</vt:lpstr>
      <vt:lpstr>PowerPoint Presentation</vt:lpstr>
      <vt:lpstr>PowerPoint Presentation</vt:lpstr>
      <vt:lpstr>PowerPoint Presentation</vt:lpstr>
      <vt:lpstr>Sources &amp; Bibliography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Andreas Demosthenous</dc:creator>
  <cp:lastModifiedBy>Andreas Demosthenous</cp:lastModifiedBy>
  <cp:revision>39</cp:revision>
  <dcterms:created xsi:type="dcterms:W3CDTF">2023-05-26T08:48:03Z</dcterms:created>
  <dcterms:modified xsi:type="dcterms:W3CDTF">2023-05-29T19:46:11Z</dcterms:modified>
</cp:coreProperties>
</file>

<file path=docProps/thumbnail.jpeg>
</file>